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4"/>
  </p:notesMasterIdLst>
  <p:handoutMasterIdLst>
    <p:handoutMasterId r:id="rId45"/>
  </p:handoutMasterIdLst>
  <p:sldIdLst>
    <p:sldId id="520" r:id="rId2"/>
    <p:sldId id="645" r:id="rId3"/>
    <p:sldId id="618" r:id="rId4"/>
    <p:sldId id="602" r:id="rId5"/>
    <p:sldId id="606" r:id="rId6"/>
    <p:sldId id="619" r:id="rId7"/>
    <p:sldId id="621" r:id="rId8"/>
    <p:sldId id="622" r:id="rId9"/>
    <p:sldId id="623" r:id="rId10"/>
    <p:sldId id="625" r:id="rId11"/>
    <p:sldId id="624" r:id="rId12"/>
    <p:sldId id="627" r:id="rId13"/>
    <p:sldId id="626" r:id="rId14"/>
    <p:sldId id="615" r:id="rId15"/>
    <p:sldId id="628" r:id="rId16"/>
    <p:sldId id="617" r:id="rId17"/>
    <p:sldId id="607" r:id="rId18"/>
    <p:sldId id="608" r:id="rId19"/>
    <p:sldId id="611" r:id="rId20"/>
    <p:sldId id="609" r:id="rId21"/>
    <p:sldId id="629" r:id="rId22"/>
    <p:sldId id="630" r:id="rId23"/>
    <p:sldId id="605" r:id="rId24"/>
    <p:sldId id="616" r:id="rId25"/>
    <p:sldId id="636" r:id="rId26"/>
    <p:sldId id="592" r:id="rId27"/>
    <p:sldId id="572" r:id="rId28"/>
    <p:sldId id="554" r:id="rId29"/>
    <p:sldId id="632" r:id="rId30"/>
    <p:sldId id="634" r:id="rId31"/>
    <p:sldId id="612" r:id="rId32"/>
    <p:sldId id="613" r:id="rId33"/>
    <p:sldId id="614" r:id="rId34"/>
    <p:sldId id="567" r:id="rId35"/>
    <p:sldId id="587" r:id="rId36"/>
    <p:sldId id="610" r:id="rId37"/>
    <p:sldId id="583" r:id="rId38"/>
    <p:sldId id="585" r:id="rId39"/>
    <p:sldId id="580" r:id="rId40"/>
    <p:sldId id="576" r:id="rId41"/>
    <p:sldId id="579" r:id="rId42"/>
    <p:sldId id="635" r:id="rId43"/>
  </p:sldIdLst>
  <p:sldSz cx="9144000" cy="6858000" type="screen4x3"/>
  <p:notesSz cx="7010400" cy="9296400"/>
  <p:custDataLst>
    <p:tags r:id="rId46"/>
  </p:custDataLst>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B6DB2"/>
    <a:srgbClr val="316896"/>
    <a:srgbClr val="006CDD"/>
    <a:srgbClr val="0C77B7"/>
    <a:srgbClr val="B1FE13"/>
    <a:srgbClr val="F1DE27"/>
    <a:srgbClr val="336996"/>
    <a:srgbClr val="346E9E"/>
    <a:srgbClr val="3A7BB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78" autoAdjust="0"/>
    <p:restoredTop sz="77261" autoAdjust="0"/>
  </p:normalViewPr>
  <p:slideViewPr>
    <p:cSldViewPr>
      <p:cViewPr varScale="1">
        <p:scale>
          <a:sx n="85" d="100"/>
          <a:sy n="85" d="100"/>
        </p:scale>
        <p:origin x="2370" y="90"/>
      </p:cViewPr>
      <p:guideLst>
        <p:guide orient="horz" pos="2160"/>
        <p:guide pos="2880"/>
      </p:guideLst>
    </p:cSldViewPr>
  </p:slideViewPr>
  <p:outlineViewPr>
    <p:cViewPr>
      <p:scale>
        <a:sx n="33" d="100"/>
        <a:sy n="33" d="100"/>
      </p:scale>
      <p:origin x="0" y="-822"/>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91" d="100"/>
          <a:sy n="91" d="100"/>
        </p:scale>
        <p:origin x="3108"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ea typeface="ＭＳ Ｐゴシック" charset="-128"/>
                <a:cs typeface="ＭＳ Ｐゴシック" charset="-128"/>
              </a:defRPr>
            </a:lvl1pPr>
          </a:lstStyle>
          <a:p>
            <a:pPr>
              <a:defRPr/>
            </a:pPr>
            <a:endParaRPr lang="en-US"/>
          </a:p>
        </p:txBody>
      </p:sp>
      <p:sp>
        <p:nvSpPr>
          <p:cNvPr id="29699"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fld id="{77A934AF-72FB-5743-B80A-7BE97F14D972}" type="datetime1">
              <a:rPr lang="en-US"/>
              <a:pPr/>
              <a:t>8/8/2024</a:t>
            </a:fld>
            <a:endParaRPr lang="en-US"/>
          </a:p>
        </p:txBody>
      </p:sp>
      <p:sp>
        <p:nvSpPr>
          <p:cNvPr id="29700"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ea typeface="ＭＳ Ｐゴシック" charset="-128"/>
                <a:cs typeface="ＭＳ Ｐゴシック" charset="-128"/>
              </a:defRPr>
            </a:lvl1pPr>
          </a:lstStyle>
          <a:p>
            <a:pPr>
              <a:defRPr/>
            </a:pPr>
            <a:endParaRPr lang="en-US"/>
          </a:p>
        </p:txBody>
      </p:sp>
      <p:sp>
        <p:nvSpPr>
          <p:cNvPr id="29701"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fld id="{E0A0AC34-D411-2046-AE29-FC5DFE0A7A6C}" type="slidenum">
              <a:rPr lang="en-US"/>
              <a:pPr/>
              <a:t>‹#›</a:t>
            </a:fld>
            <a:endParaRPr lang="en-US"/>
          </a:p>
        </p:txBody>
      </p:sp>
    </p:spTree>
    <p:extLst>
      <p:ext uri="{BB962C8B-B14F-4D97-AF65-F5344CB8AC3E}">
        <p14:creationId xmlns:p14="http://schemas.microsoft.com/office/powerpoint/2010/main" val="15727189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9219"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5124"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c="http://schemas.openxmlformats.org/markup-compatibility/2006" xmlns:mv="urn:schemas-microsoft-com:mac:vml" xmlns:ma14="http://schemas.microsoft.com/office/mac/drawingml/2011/main" xmlns="" val="1"/>
            </a:ext>
          </a:extLst>
        </p:spPr>
      </p:sp>
      <p:sp>
        <p:nvSpPr>
          <p:cNvPr id="9221"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9223"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A257BA07-A389-EB45-B4F8-EF4DC4CD0C2D}" type="slidenum">
              <a:rPr lang="en-US"/>
              <a:pPr/>
              <a:t>‹#›</a:t>
            </a:fld>
            <a:endParaRPr lang="en-US"/>
          </a:p>
        </p:txBody>
      </p:sp>
    </p:spTree>
    <p:extLst>
      <p:ext uri="{BB962C8B-B14F-4D97-AF65-F5344CB8AC3E}">
        <p14:creationId xmlns:p14="http://schemas.microsoft.com/office/powerpoint/2010/main" val="32998864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BDC5C7-F30B-9A42-B17E-F854706ABDFB}" type="slidenum">
              <a:rPr lang="en-US" sz="1200"/>
              <a:pPr eaLnBrk="1" hangingPunct="1"/>
              <a:t>1</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752522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7BA07-A389-EB45-B4F8-EF4DC4CD0C2D}" type="slidenum">
              <a:rPr lang="en-US" smtClean="0"/>
              <a:pPr/>
              <a:t>15</a:t>
            </a:fld>
            <a:endParaRPr lang="en-US"/>
          </a:p>
        </p:txBody>
      </p:sp>
    </p:spTree>
    <p:extLst>
      <p:ext uri="{BB962C8B-B14F-4D97-AF65-F5344CB8AC3E}">
        <p14:creationId xmlns:p14="http://schemas.microsoft.com/office/powerpoint/2010/main" val="2550928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257BA07-A389-EB45-B4F8-EF4DC4CD0C2D}" type="slidenum">
              <a:rPr lang="en-US" smtClean="0"/>
              <a:pPr/>
              <a:t>16</a:t>
            </a:fld>
            <a:endParaRPr lang="en-US"/>
          </a:p>
        </p:txBody>
      </p:sp>
    </p:spTree>
    <p:extLst>
      <p:ext uri="{BB962C8B-B14F-4D97-AF65-F5344CB8AC3E}">
        <p14:creationId xmlns:p14="http://schemas.microsoft.com/office/powerpoint/2010/main" val="369611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https://www.youtube.com/user/NatlFluidPowerAssn</a:t>
            </a:r>
          </a:p>
        </p:txBody>
      </p:sp>
      <p:sp>
        <p:nvSpPr>
          <p:cNvPr id="4" name="Slide Number Placeholder 3"/>
          <p:cNvSpPr>
            <a:spLocks noGrp="1"/>
          </p:cNvSpPr>
          <p:nvPr>
            <p:ph type="sldNum" sz="quarter" idx="10"/>
          </p:nvPr>
        </p:nvSpPr>
        <p:spPr/>
        <p:txBody>
          <a:bodyPr/>
          <a:lstStyle/>
          <a:p>
            <a:fld id="{131E61A6-242B-451E-8B3A-375B81739ED6}" type="slidenum">
              <a:rPr lang="en-US" smtClean="0"/>
              <a:pPr/>
              <a:t>35</a:t>
            </a:fld>
            <a:endParaRPr lang="en-US"/>
          </a:p>
        </p:txBody>
      </p:sp>
    </p:spTree>
    <p:extLst>
      <p:ext uri="{BB962C8B-B14F-4D97-AF65-F5344CB8AC3E}">
        <p14:creationId xmlns:p14="http://schemas.microsoft.com/office/powerpoint/2010/main" val="83930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https://www.youtube.com/user/NatlFluidPowerAssn</a:t>
            </a:r>
          </a:p>
          <a:p>
            <a:endParaRPr lang="en-US" dirty="0"/>
          </a:p>
        </p:txBody>
      </p:sp>
      <p:sp>
        <p:nvSpPr>
          <p:cNvPr id="4" name="Slide Number Placeholder 3"/>
          <p:cNvSpPr>
            <a:spLocks noGrp="1"/>
          </p:cNvSpPr>
          <p:nvPr>
            <p:ph type="sldNum" sz="quarter" idx="5"/>
          </p:nvPr>
        </p:nvSpPr>
        <p:spPr/>
        <p:txBody>
          <a:bodyPr/>
          <a:lstStyle/>
          <a:p>
            <a:fld id="{A257BA07-A389-EB45-B4F8-EF4DC4CD0C2D}" type="slidenum">
              <a:rPr lang="en-US" smtClean="0"/>
              <a:pPr/>
              <a:t>36</a:t>
            </a:fld>
            <a:endParaRPr lang="en-US"/>
          </a:p>
        </p:txBody>
      </p:sp>
    </p:spTree>
    <p:extLst>
      <p:ext uri="{BB962C8B-B14F-4D97-AF65-F5344CB8AC3E}">
        <p14:creationId xmlns:p14="http://schemas.microsoft.com/office/powerpoint/2010/main" val="3656198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Fast way to explore options – sketch it first</a:t>
            </a:r>
            <a:r>
              <a:rPr lang="en-US"/>
              <a:t>, always</a:t>
            </a:r>
            <a:endParaRPr lang="en-US" dirty="0"/>
          </a:p>
        </p:txBody>
      </p:sp>
      <p:sp>
        <p:nvSpPr>
          <p:cNvPr id="4" name="Slide Number Placeholder 3"/>
          <p:cNvSpPr>
            <a:spLocks noGrp="1"/>
          </p:cNvSpPr>
          <p:nvPr>
            <p:ph type="sldNum" sz="quarter" idx="10"/>
          </p:nvPr>
        </p:nvSpPr>
        <p:spPr/>
        <p:txBody>
          <a:bodyPr/>
          <a:lstStyle/>
          <a:p>
            <a:fld id="{131E61A6-242B-451E-8B3A-375B81739ED6}" type="slidenum">
              <a:rPr lang="en-US" smtClean="0"/>
              <a:pPr/>
              <a:t>38</a:t>
            </a:fld>
            <a:endParaRPr lang="en-US"/>
          </a:p>
        </p:txBody>
      </p:sp>
    </p:spTree>
    <p:extLst>
      <p:ext uri="{BB962C8B-B14F-4D97-AF65-F5344CB8AC3E}">
        <p14:creationId xmlns:p14="http://schemas.microsoft.com/office/powerpoint/2010/main" val="951580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1E61A6-242B-451E-8B3A-375B81739ED6}" type="slidenum">
              <a:rPr lang="en-US" smtClean="0"/>
              <a:pPr/>
              <a:t>40</a:t>
            </a:fld>
            <a:endParaRPr lang="en-US"/>
          </a:p>
        </p:txBody>
      </p:sp>
    </p:spTree>
    <p:extLst>
      <p:ext uri="{BB962C8B-B14F-4D97-AF65-F5344CB8AC3E}">
        <p14:creationId xmlns:p14="http://schemas.microsoft.com/office/powerpoint/2010/main" val="2326953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1E61A6-242B-451E-8B3A-375B81739ED6}" type="slidenum">
              <a:rPr lang="en-US" smtClean="0"/>
              <a:pPr/>
              <a:t>41</a:t>
            </a:fld>
            <a:endParaRPr lang="en-US"/>
          </a:p>
        </p:txBody>
      </p:sp>
    </p:spTree>
    <p:extLst>
      <p:ext uri="{BB962C8B-B14F-4D97-AF65-F5344CB8AC3E}">
        <p14:creationId xmlns:p14="http://schemas.microsoft.com/office/powerpoint/2010/main" val="26521171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5BDC5C7-F30B-9A42-B17E-F854706ABDFB}" type="slidenum">
              <a:rPr lang="en-US" sz="1200"/>
              <a:pPr eaLnBrk="1" hangingPunct="1"/>
              <a:t>42</a:t>
            </a:fld>
            <a:endParaRPr lang="en-US" sz="1200"/>
          </a:p>
        </p:txBody>
      </p:sp>
      <p:sp>
        <p:nvSpPr>
          <p:cNvPr id="7171" name="Rectangle 2"/>
          <p:cNvSpPr>
            <a:spLocks noGrp="1" noRot="1" noChangeAspec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c="http://schemas.openxmlformats.org/markup-compatibility/2006" xmlns:mv="urn:schemas-microsoft-com:mac:vml" xmlns:ma14="http://schemas.microsoft.com/office/mac/drawingml/2011/main" xmlns=""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3908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cxnSp>
        <p:nvCxnSpPr>
          <p:cNvPr id="4" name="Straight Connector 3"/>
          <p:cNvCxnSpPr/>
          <p:nvPr userDrawn="1"/>
        </p:nvCxnSpPr>
        <p:spPr>
          <a:xfrm>
            <a:off x="0" y="3092450"/>
            <a:ext cx="9144000" cy="1588"/>
          </a:xfrm>
          <a:prstGeom prst="line">
            <a:avLst/>
          </a:prstGeom>
          <a:ln>
            <a:solidFill>
              <a:srgbClr val="F1DE27"/>
            </a:solidFill>
          </a:ln>
          <a:effectLst/>
        </p:spPr>
        <p:style>
          <a:lnRef idx="2">
            <a:schemeClr val="accent1"/>
          </a:lnRef>
          <a:fillRef idx="0">
            <a:schemeClr val="accent1"/>
          </a:fillRef>
          <a:effectRef idx="1">
            <a:schemeClr val="accent1"/>
          </a:effectRef>
          <a:fontRef idx="minor">
            <a:schemeClr val="tx1"/>
          </a:fontRef>
        </p:style>
      </p:cxnSp>
      <p:pic>
        <p:nvPicPr>
          <p:cNvPr id="6" name="Picture 5" descr="A picture containing clipart&#10;&#10;Description generated with high confidence">
            <a:extLst>
              <a:ext uri="{FF2B5EF4-FFF2-40B4-BE49-F238E27FC236}">
                <a16:creationId xmlns:a16="http://schemas.microsoft.com/office/drawing/2014/main" id="{4B4E0457-47DC-4487-ACB0-A89BC5D46B27}"/>
              </a:ext>
            </a:extLst>
          </p:cNvPr>
          <p:cNvPicPr>
            <a:picLocks noChangeAspect="1"/>
          </p:cNvPicPr>
          <p:nvPr userDrawn="1"/>
        </p:nvPicPr>
        <p:blipFill>
          <a:blip r:embed="rId2"/>
          <a:stretch>
            <a:fillRect/>
          </a:stretch>
        </p:blipFill>
        <p:spPr>
          <a:xfrm>
            <a:off x="1743892" y="14926"/>
            <a:ext cx="5656216" cy="2933122"/>
          </a:xfrm>
          <a:prstGeom prst="rect">
            <a:avLst/>
          </a:prstGeom>
        </p:spPr>
      </p:pic>
      <p:cxnSp>
        <p:nvCxnSpPr>
          <p:cNvPr id="7" name="Straight Connector 6">
            <a:extLst>
              <a:ext uri="{FF2B5EF4-FFF2-40B4-BE49-F238E27FC236}">
                <a16:creationId xmlns:a16="http://schemas.microsoft.com/office/drawing/2014/main" id="{5423E185-2C88-41F3-BCC2-AD8919585395}"/>
              </a:ext>
            </a:extLst>
          </p:cNvPr>
          <p:cNvCxnSpPr/>
          <p:nvPr userDrawn="1"/>
        </p:nvCxnSpPr>
        <p:spPr>
          <a:xfrm>
            <a:off x="0" y="3221943"/>
            <a:ext cx="9144000" cy="1588"/>
          </a:xfrm>
          <a:prstGeom prst="line">
            <a:avLst/>
          </a:prstGeom>
          <a:ln>
            <a:solidFill>
              <a:srgbClr val="4B6DB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0033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44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685801"/>
            <a:ext cx="7886700" cy="838200"/>
          </a:xfrm>
          <a:prstGeom prst="rect">
            <a:avLst/>
          </a:prstGeom>
        </p:spPr>
        <p:txBody>
          <a:bodyPr/>
          <a:lstStyle>
            <a:lvl1pPr>
              <a:defRPr>
                <a:solidFill>
                  <a:srgbClr val="4B6DB2"/>
                </a:solidFill>
              </a:defRPr>
            </a:lvl1pPr>
          </a:lstStyle>
          <a:p>
            <a:r>
              <a:rPr lang="en-US" dirty="0"/>
              <a:t>Click to edit Master title style</a:t>
            </a:r>
          </a:p>
        </p:txBody>
      </p:sp>
      <p:sp>
        <p:nvSpPr>
          <p:cNvPr id="3" name="Content Placeholder 2"/>
          <p:cNvSpPr>
            <a:spLocks noGrp="1"/>
          </p:cNvSpPr>
          <p:nvPr>
            <p:ph idx="1"/>
          </p:nvPr>
        </p:nvSpPr>
        <p:spPr>
          <a:xfrm>
            <a:off x="628650" y="1600200"/>
            <a:ext cx="7886700" cy="4576763"/>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786821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6248400"/>
            <a:ext cx="9144000" cy="609600"/>
          </a:xfrm>
          <a:prstGeom prst="rect">
            <a:avLst/>
          </a:prstGeom>
          <a:solidFill>
            <a:srgbClr val="4B6DB2"/>
          </a:solidFill>
          <a:ln w="9525">
            <a:noFill/>
            <a:miter lim="800000"/>
            <a:headEnd/>
            <a:tailEnd/>
          </a:ln>
          <a:effectLst/>
        </p:spPr>
        <p:txBody>
          <a:bodyPr wrap="none" anchor="ctr"/>
          <a:lstStyle/>
          <a:p>
            <a:pPr>
              <a:defRPr/>
            </a:pPr>
            <a:endParaRPr lang="en-US">
              <a:ea typeface="ＭＳ Ｐゴシック" charset="-128"/>
              <a:cs typeface="ＭＳ Ｐゴシック" charset="-128"/>
            </a:endParaRPr>
          </a:p>
        </p:txBody>
      </p:sp>
      <p:sp>
        <p:nvSpPr>
          <p:cNvPr id="1037" name="Rectangle 13"/>
          <p:cNvSpPr>
            <a:spLocks noChangeArrowheads="1"/>
          </p:cNvSpPr>
          <p:nvPr userDrawn="1"/>
        </p:nvSpPr>
        <p:spPr bwMode="auto">
          <a:xfrm>
            <a:off x="2057400" y="6230937"/>
            <a:ext cx="3581400" cy="476250"/>
          </a:xfrm>
          <a:prstGeom prst="rect">
            <a:avLst/>
          </a:prstGeom>
          <a:noFill/>
          <a:ln w="9525">
            <a:noFill/>
            <a:miter lim="800000"/>
            <a:headEnd/>
            <a:tailEnd/>
          </a:ln>
          <a:effectLst/>
        </p:spPr>
        <p:txBody>
          <a:bodyPr/>
          <a:lstStyle/>
          <a:p>
            <a:endParaRPr lang="en-US" sz="1400" dirty="0">
              <a:solidFill>
                <a:srgbClr val="B1FE13"/>
              </a:solidFill>
              <a:latin typeface="Helvetica" charset="0"/>
              <a:cs typeface="Helvetica" charset="0"/>
            </a:endParaRPr>
          </a:p>
        </p:txBody>
      </p:sp>
      <p:sp>
        <p:nvSpPr>
          <p:cNvPr id="1039" name="Rectangle 15"/>
          <p:cNvSpPr>
            <a:spLocks noChangeArrowheads="1"/>
          </p:cNvSpPr>
          <p:nvPr userDrawn="1"/>
        </p:nvSpPr>
        <p:spPr bwMode="auto">
          <a:xfrm>
            <a:off x="7086600" y="6305550"/>
            <a:ext cx="1600200" cy="400050"/>
          </a:xfrm>
          <a:prstGeom prst="rect">
            <a:avLst/>
          </a:prstGeom>
          <a:noFill/>
          <a:ln w="9525">
            <a:noFill/>
            <a:miter lim="800000"/>
            <a:headEnd/>
            <a:tailEnd/>
          </a:ln>
          <a:effectLst/>
        </p:spPr>
        <p:txBody>
          <a:bodyPr/>
          <a:lstStyle/>
          <a:p>
            <a:pPr algn="r"/>
            <a:endParaRPr lang="en-US" sz="1400" dirty="0">
              <a:solidFill>
                <a:srgbClr val="B1FE13"/>
              </a:solidFill>
            </a:endParaRPr>
          </a:p>
        </p:txBody>
      </p:sp>
      <p:cxnSp>
        <p:nvCxnSpPr>
          <p:cNvPr id="8" name="Straight Connector 7"/>
          <p:cNvCxnSpPr/>
          <p:nvPr userDrawn="1"/>
        </p:nvCxnSpPr>
        <p:spPr>
          <a:xfrm>
            <a:off x="0" y="6780213"/>
            <a:ext cx="9144000" cy="1587"/>
          </a:xfrm>
          <a:prstGeom prst="line">
            <a:avLst/>
          </a:prstGeom>
          <a:ln>
            <a:solidFill>
              <a:srgbClr val="F1DE27"/>
            </a:solidFill>
          </a:ln>
          <a:effectLst/>
        </p:spPr>
        <p:style>
          <a:lnRef idx="2">
            <a:schemeClr val="accent1"/>
          </a:lnRef>
          <a:fillRef idx="0">
            <a:schemeClr val="accent1"/>
          </a:fillRef>
          <a:effectRef idx="1">
            <a:schemeClr val="accent1"/>
          </a:effectRef>
          <a:fontRef idx="minor">
            <a:schemeClr val="tx1"/>
          </a:fontRef>
        </p:style>
      </p:cxnSp>
      <p:sp>
        <p:nvSpPr>
          <p:cNvPr id="7" name="Rectangle 13"/>
          <p:cNvSpPr>
            <a:spLocks noChangeArrowheads="1"/>
          </p:cNvSpPr>
          <p:nvPr userDrawn="1"/>
        </p:nvSpPr>
        <p:spPr bwMode="auto">
          <a:xfrm>
            <a:off x="4686300" y="6227763"/>
            <a:ext cx="3581400" cy="476250"/>
          </a:xfrm>
          <a:prstGeom prst="rect">
            <a:avLst/>
          </a:prstGeom>
          <a:noFill/>
          <a:ln w="9525">
            <a:noFill/>
            <a:miter lim="800000"/>
            <a:headEnd/>
            <a:tailEnd/>
          </a:ln>
          <a:effectLst/>
        </p:spPr>
        <p:txBody>
          <a:bodyPr/>
          <a:lstStyle/>
          <a:p>
            <a:endParaRPr lang="en-US" sz="1400" dirty="0">
              <a:solidFill>
                <a:srgbClr val="B1FE13"/>
              </a:solidFill>
              <a:latin typeface="Helvetica" charset="0"/>
              <a:cs typeface="Helvetica" charset="0"/>
            </a:endParaRPr>
          </a:p>
        </p:txBody>
      </p:sp>
      <p:pic>
        <p:nvPicPr>
          <p:cNvPr id="3" name="Picture 2" descr="A picture containing clipart&#10;&#10;Description generated with high confidence">
            <a:extLst>
              <a:ext uri="{FF2B5EF4-FFF2-40B4-BE49-F238E27FC236}">
                <a16:creationId xmlns:a16="http://schemas.microsoft.com/office/drawing/2014/main" id="{C8D4A8B3-BBF9-47E3-8062-65A6ED679BF3}"/>
              </a:ext>
            </a:extLst>
          </p:cNvPr>
          <p:cNvPicPr>
            <a:picLocks noChangeAspect="1"/>
          </p:cNvPicPr>
          <p:nvPr userDrawn="1"/>
        </p:nvPicPr>
        <p:blipFill>
          <a:blip r:embed="rId5"/>
          <a:stretch>
            <a:fillRect/>
          </a:stretch>
        </p:blipFill>
        <p:spPr>
          <a:xfrm>
            <a:off x="7506913" y="3928"/>
            <a:ext cx="1608806" cy="834272"/>
          </a:xfrm>
          <a:prstGeom prst="rect">
            <a:avLst/>
          </a:prstGeom>
        </p:spPr>
      </p:pic>
    </p:spTree>
  </p:cSld>
  <p:clrMap bg1="lt1" tx1="dk1" bg2="lt2" tx2="dk2" accent1="accent1" accent2="accent2" accent3="accent3" accent4="accent4" accent5="accent5" accent6="accent6" hlink="hlink" folHlink="folHlink"/>
  <p:sldLayoutIdLst>
    <p:sldLayoutId id="2147483770" r:id="rId1"/>
    <p:sldLayoutId id="2147483769" r:id="rId2"/>
    <p:sldLayoutId id="2147483771" r:id="rId3"/>
  </p:sldLayoutIdLst>
  <p:hf hdr="0" dt="0"/>
  <p:txStyles>
    <p:titleStyle>
      <a:lvl1pPr algn="l" rtl="0" eaLnBrk="0" fontAlgn="base" hangingPunct="0">
        <a:spcBef>
          <a:spcPct val="0"/>
        </a:spcBef>
        <a:spcAft>
          <a:spcPct val="0"/>
        </a:spcAft>
        <a:defRPr sz="4400">
          <a:solidFill>
            <a:srgbClr val="006CDD"/>
          </a:solidFill>
          <a:latin typeface="Helvetica Neue Bold Condensed"/>
          <a:ea typeface="ＭＳ Ｐゴシック" charset="-128"/>
          <a:cs typeface="ＭＳ Ｐゴシック" charset="-128"/>
        </a:defRPr>
      </a:lvl1pPr>
      <a:lvl2pPr algn="l" rtl="0" eaLnBrk="0" fontAlgn="base" hangingPunct="0">
        <a:spcBef>
          <a:spcPct val="0"/>
        </a:spcBef>
        <a:spcAft>
          <a:spcPct val="0"/>
        </a:spcAft>
        <a:defRPr sz="4400">
          <a:solidFill>
            <a:srgbClr val="006CDD"/>
          </a:solidFill>
          <a:latin typeface="Helvetica Neue Bold Condensed" charset="0"/>
          <a:ea typeface="ＭＳ Ｐゴシック" charset="-128"/>
          <a:cs typeface="ＭＳ Ｐゴシック" charset="-128"/>
        </a:defRPr>
      </a:lvl2pPr>
      <a:lvl3pPr algn="l" rtl="0" eaLnBrk="0" fontAlgn="base" hangingPunct="0">
        <a:spcBef>
          <a:spcPct val="0"/>
        </a:spcBef>
        <a:spcAft>
          <a:spcPct val="0"/>
        </a:spcAft>
        <a:defRPr sz="4400">
          <a:solidFill>
            <a:srgbClr val="006CDD"/>
          </a:solidFill>
          <a:latin typeface="Helvetica Neue Bold Condensed" charset="0"/>
          <a:ea typeface="ＭＳ Ｐゴシック" charset="-128"/>
          <a:cs typeface="ＭＳ Ｐゴシック" charset="-128"/>
        </a:defRPr>
      </a:lvl3pPr>
      <a:lvl4pPr algn="l" rtl="0" eaLnBrk="0" fontAlgn="base" hangingPunct="0">
        <a:spcBef>
          <a:spcPct val="0"/>
        </a:spcBef>
        <a:spcAft>
          <a:spcPct val="0"/>
        </a:spcAft>
        <a:defRPr sz="4400">
          <a:solidFill>
            <a:srgbClr val="006CDD"/>
          </a:solidFill>
          <a:latin typeface="Helvetica Neue Bold Condensed" charset="0"/>
          <a:ea typeface="ＭＳ Ｐゴシック" charset="-128"/>
          <a:cs typeface="ＭＳ Ｐゴシック" charset="-128"/>
        </a:defRPr>
      </a:lvl4pPr>
      <a:lvl5pPr algn="l" rtl="0" eaLnBrk="0" fontAlgn="base" hangingPunct="0">
        <a:spcBef>
          <a:spcPct val="0"/>
        </a:spcBef>
        <a:spcAft>
          <a:spcPct val="0"/>
        </a:spcAft>
        <a:defRPr sz="4400">
          <a:solidFill>
            <a:srgbClr val="006CDD"/>
          </a:solidFill>
          <a:latin typeface="Helvetica Neue Bold Condensed"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Arial" charset="0"/>
        </a:defRPr>
      </a:lvl6pPr>
      <a:lvl7pPr marL="914400" algn="l" rtl="0" fontAlgn="base">
        <a:spcBef>
          <a:spcPct val="0"/>
        </a:spcBef>
        <a:spcAft>
          <a:spcPct val="0"/>
        </a:spcAft>
        <a:defRPr sz="4400">
          <a:solidFill>
            <a:schemeClr val="tx2"/>
          </a:solidFill>
          <a:latin typeface="Arial" charset="0"/>
        </a:defRPr>
      </a:lvl7pPr>
      <a:lvl8pPr marL="1371600" algn="l" rtl="0" fontAlgn="base">
        <a:spcBef>
          <a:spcPct val="0"/>
        </a:spcBef>
        <a:spcAft>
          <a:spcPct val="0"/>
        </a:spcAft>
        <a:defRPr sz="4400">
          <a:solidFill>
            <a:schemeClr val="tx2"/>
          </a:solidFill>
          <a:latin typeface="Arial" charset="0"/>
        </a:defRPr>
      </a:lvl8pPr>
      <a:lvl9pPr marL="1828800" algn="l"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hyperlink" Target="http://www.tpt.org/Fluid-Power:-A-Force-for-Change/" TargetMode="Externa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hyperlink" Target="https://www.youtube.com/watch?v=1oMe40JSsw4"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youtube.com/watch?v=oE11dBG7CBI" TargetMode="External"/><Relationship Id="rId5" Type="http://schemas.openxmlformats.org/officeDocument/2006/relationships/image" Target="../media/image29.png"/><Relationship Id="rId4" Type="http://schemas.openxmlformats.org/officeDocument/2006/relationships/image" Target="../media/image28.pn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2.e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4.jpe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39.jpe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6147" name="Rectangle 3"/>
          <p:cNvSpPr>
            <a:spLocks noGrp="1" noChangeArrowheads="1"/>
          </p:cNvSpPr>
          <p:nvPr>
            <p:ph type="subTitle" idx="4294967295"/>
          </p:nvPr>
        </p:nvSpPr>
        <p:spPr bwMode="auto">
          <a:xfrm>
            <a:off x="4975578" y="4049558"/>
            <a:ext cx="3101622" cy="3694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90000"/>
              </a:lnSpc>
              <a:buNone/>
            </a:pPr>
            <a:r>
              <a:rPr lang="en-US" sz="1600" dirty="0">
                <a:solidFill>
                  <a:srgbClr val="006CDD"/>
                </a:solidFill>
                <a:latin typeface="Helvetica" charset="0"/>
                <a:ea typeface="ＭＳ Ｐゴシック" charset="0"/>
                <a:cs typeface="ＭＳ Ｐゴシック" charset="0"/>
              </a:rPr>
              <a:t>ORIGINATOR: Mitch Bivens</a:t>
            </a:r>
          </a:p>
          <a:p>
            <a:pPr marL="0" indent="0" eaLnBrk="1" hangingPunct="1">
              <a:lnSpc>
                <a:spcPct val="90000"/>
              </a:lnSpc>
              <a:buNone/>
            </a:pPr>
            <a:endParaRPr lang="en-US" sz="2000" dirty="0">
              <a:solidFill>
                <a:srgbClr val="006CDD"/>
              </a:solidFill>
              <a:latin typeface="Helvetica" charset="0"/>
              <a:ea typeface="ＭＳ Ｐゴシック" charset="0"/>
              <a:cs typeface="ＭＳ Ｐゴシック"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7178" y="4462102"/>
            <a:ext cx="1905000" cy="509323"/>
          </a:xfrm>
          <a:prstGeom prst="rect">
            <a:avLst/>
          </a:prstGeom>
        </p:spPr>
      </p:pic>
      <p:sp>
        <p:nvSpPr>
          <p:cNvPr id="3" name="TextBox 2"/>
          <p:cNvSpPr txBox="1"/>
          <p:nvPr/>
        </p:nvSpPr>
        <p:spPr>
          <a:xfrm>
            <a:off x="4975578" y="5117715"/>
            <a:ext cx="3939822" cy="338554"/>
          </a:xfrm>
          <a:prstGeom prst="rect">
            <a:avLst/>
          </a:prstGeom>
          <a:noFill/>
        </p:spPr>
        <p:txBody>
          <a:bodyPr wrap="square" rtlCol="0">
            <a:spAutoFit/>
          </a:bodyPr>
          <a:lstStyle/>
          <a:p>
            <a:r>
              <a:rPr lang="en-US" sz="1600" dirty="0">
                <a:solidFill>
                  <a:srgbClr val="006CDD"/>
                </a:solidFill>
                <a:latin typeface="Helvetica" panose="020B0604020202020204" pitchFamily="34" charset="0"/>
                <a:cs typeface="Helvetica" panose="020B0604020202020204" pitchFamily="34" charset="0"/>
              </a:rPr>
              <a:t>EDITED BY: </a:t>
            </a:r>
            <a:r>
              <a:rPr lang="en-US" sz="1600" u="sng" dirty="0">
                <a:solidFill>
                  <a:srgbClr val="006CDD"/>
                </a:solidFill>
                <a:latin typeface="Helvetica" panose="020B0604020202020204" pitchFamily="34" charset="0"/>
                <a:cs typeface="Helvetica" panose="020B0604020202020204" pitchFamily="34" charset="0"/>
              </a:rPr>
              <a:t>JBF - NFPA 8/8/24</a:t>
            </a:r>
          </a:p>
        </p:txBody>
      </p:sp>
      <p:sp>
        <p:nvSpPr>
          <p:cNvPr id="4" name="TextBox 3"/>
          <p:cNvSpPr txBox="1"/>
          <p:nvPr/>
        </p:nvSpPr>
        <p:spPr>
          <a:xfrm>
            <a:off x="609600" y="5864630"/>
            <a:ext cx="2743200" cy="276999"/>
          </a:xfrm>
          <a:prstGeom prst="rect">
            <a:avLst/>
          </a:prstGeom>
          <a:noFill/>
        </p:spPr>
        <p:txBody>
          <a:bodyPr wrap="square" rtlCol="0">
            <a:spAutoFit/>
          </a:bodyPr>
          <a:lstStyle/>
          <a:p>
            <a:r>
              <a:rPr lang="en-CA" sz="1200" dirty="0"/>
              <a:t>2024-25 Season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9C3C9E-BBAF-47FC-B704-693A2DCFD7C0}"/>
              </a:ext>
            </a:extLst>
          </p:cNvPr>
          <p:cNvPicPr>
            <a:picLocks noChangeAspect="1"/>
          </p:cNvPicPr>
          <p:nvPr/>
        </p:nvPicPr>
        <p:blipFill>
          <a:blip r:embed="rId2"/>
          <a:stretch>
            <a:fillRect/>
          </a:stretch>
        </p:blipFill>
        <p:spPr>
          <a:xfrm>
            <a:off x="288529" y="1905000"/>
            <a:ext cx="4283471" cy="3276600"/>
          </a:xfrm>
          <a:prstGeom prst="rect">
            <a:avLst/>
          </a:prstGeom>
        </p:spPr>
      </p:pic>
      <p:pic>
        <p:nvPicPr>
          <p:cNvPr id="5" name="Picture 4">
            <a:extLst>
              <a:ext uri="{FF2B5EF4-FFF2-40B4-BE49-F238E27FC236}">
                <a16:creationId xmlns:a16="http://schemas.microsoft.com/office/drawing/2014/main" id="{E35C4AB3-F6FB-4951-BDAE-486DCF82BC83}"/>
              </a:ext>
            </a:extLst>
          </p:cNvPr>
          <p:cNvPicPr>
            <a:picLocks noChangeAspect="1"/>
          </p:cNvPicPr>
          <p:nvPr/>
        </p:nvPicPr>
        <p:blipFill>
          <a:blip r:embed="rId3"/>
          <a:stretch>
            <a:fillRect/>
          </a:stretch>
        </p:blipFill>
        <p:spPr>
          <a:xfrm>
            <a:off x="4953000" y="1752599"/>
            <a:ext cx="3675061" cy="3675061"/>
          </a:xfrm>
          <a:prstGeom prst="rect">
            <a:avLst/>
          </a:prstGeom>
        </p:spPr>
      </p:pic>
      <p:sp>
        <p:nvSpPr>
          <p:cNvPr id="10" name="Arrow: Left 9">
            <a:extLst>
              <a:ext uri="{FF2B5EF4-FFF2-40B4-BE49-F238E27FC236}">
                <a16:creationId xmlns:a16="http://schemas.microsoft.com/office/drawing/2014/main" id="{4765F4DA-56CE-4B96-BB48-695F29A6A1A9}"/>
              </a:ext>
            </a:extLst>
          </p:cNvPr>
          <p:cNvSpPr/>
          <p:nvPr/>
        </p:nvSpPr>
        <p:spPr>
          <a:xfrm>
            <a:off x="3352800" y="2438400"/>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6C1AE9D-727E-4C06-A4C4-BDB121D4D0C0}"/>
              </a:ext>
            </a:extLst>
          </p:cNvPr>
          <p:cNvSpPr txBox="1"/>
          <p:nvPr/>
        </p:nvSpPr>
        <p:spPr>
          <a:xfrm>
            <a:off x="3060194" y="2557605"/>
            <a:ext cx="1752600" cy="246221"/>
          </a:xfrm>
          <a:prstGeom prst="rect">
            <a:avLst/>
          </a:prstGeom>
          <a:noFill/>
        </p:spPr>
        <p:txBody>
          <a:bodyPr wrap="square" rtlCol="0">
            <a:spAutoFit/>
          </a:bodyPr>
          <a:lstStyle/>
          <a:p>
            <a:r>
              <a:rPr lang="en-CA" sz="1000" b="1" dirty="0"/>
              <a:t>USE DOUBLE GUSSET</a:t>
            </a:r>
            <a:endParaRPr lang="en-US" sz="1000" b="1" dirty="0"/>
          </a:p>
        </p:txBody>
      </p:sp>
      <p:sp>
        <p:nvSpPr>
          <p:cNvPr id="2" name="Slide Number Placeholder 2">
            <a:extLst>
              <a:ext uri="{FF2B5EF4-FFF2-40B4-BE49-F238E27FC236}">
                <a16:creationId xmlns:a16="http://schemas.microsoft.com/office/drawing/2014/main" id="{09C1F28B-F6E9-2EE5-0002-65181FA4E808}"/>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10</a:t>
            </a:fld>
            <a:endParaRPr lang="en-US" dirty="0"/>
          </a:p>
        </p:txBody>
      </p:sp>
    </p:spTree>
    <p:extLst>
      <p:ext uri="{BB962C8B-B14F-4D97-AF65-F5344CB8AC3E}">
        <p14:creationId xmlns:p14="http://schemas.microsoft.com/office/powerpoint/2010/main" val="2627565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D26884-34BA-441B-A5D3-6F708318A6B3}"/>
              </a:ext>
            </a:extLst>
          </p:cNvPr>
          <p:cNvPicPr>
            <a:picLocks noChangeAspect="1"/>
          </p:cNvPicPr>
          <p:nvPr/>
        </p:nvPicPr>
        <p:blipFill>
          <a:blip r:embed="rId2"/>
          <a:stretch>
            <a:fillRect/>
          </a:stretch>
        </p:blipFill>
        <p:spPr>
          <a:xfrm>
            <a:off x="2286000" y="1752600"/>
            <a:ext cx="4267200" cy="4381500"/>
          </a:xfrm>
          <a:prstGeom prst="rect">
            <a:avLst/>
          </a:prstGeom>
        </p:spPr>
      </p:pic>
      <p:sp>
        <p:nvSpPr>
          <p:cNvPr id="4" name="TextBox 3">
            <a:extLst>
              <a:ext uri="{FF2B5EF4-FFF2-40B4-BE49-F238E27FC236}">
                <a16:creationId xmlns:a16="http://schemas.microsoft.com/office/drawing/2014/main" id="{DC3C7CAF-AF03-49C5-B7A9-BF6FB7652DBB}"/>
              </a:ext>
            </a:extLst>
          </p:cNvPr>
          <p:cNvSpPr txBox="1"/>
          <p:nvPr/>
        </p:nvSpPr>
        <p:spPr>
          <a:xfrm>
            <a:off x="1752600" y="1236637"/>
            <a:ext cx="5181600" cy="523220"/>
          </a:xfrm>
          <a:prstGeom prst="rect">
            <a:avLst/>
          </a:prstGeom>
          <a:noFill/>
        </p:spPr>
        <p:txBody>
          <a:bodyPr wrap="square" rtlCol="0">
            <a:spAutoFit/>
          </a:bodyPr>
          <a:lstStyle/>
          <a:p>
            <a:pPr algn="ctr"/>
            <a:r>
              <a:rPr lang="en-US" sz="2800" dirty="0">
                <a:solidFill>
                  <a:srgbClr val="006CDD"/>
                </a:solidFill>
              </a:rPr>
              <a:t>  Glue the sides on the Cube  </a:t>
            </a:r>
          </a:p>
        </p:txBody>
      </p:sp>
      <p:sp>
        <p:nvSpPr>
          <p:cNvPr id="2" name="Slide Number Placeholder 2">
            <a:extLst>
              <a:ext uri="{FF2B5EF4-FFF2-40B4-BE49-F238E27FC236}">
                <a16:creationId xmlns:a16="http://schemas.microsoft.com/office/drawing/2014/main" id="{19BE5C50-F756-B130-C2C3-8B738663D932}"/>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11</a:t>
            </a:fld>
            <a:endParaRPr lang="en-US" dirty="0"/>
          </a:p>
        </p:txBody>
      </p:sp>
    </p:spTree>
    <p:extLst>
      <p:ext uri="{BB962C8B-B14F-4D97-AF65-F5344CB8AC3E}">
        <p14:creationId xmlns:p14="http://schemas.microsoft.com/office/powerpoint/2010/main" val="828341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FECC3-ABB2-43CB-A938-FB4CA741BCE4}"/>
              </a:ext>
            </a:extLst>
          </p:cNvPr>
          <p:cNvSpPr>
            <a:spLocks noGrp="1"/>
          </p:cNvSpPr>
          <p:nvPr>
            <p:ph type="title"/>
          </p:nvPr>
        </p:nvSpPr>
        <p:spPr>
          <a:xfrm>
            <a:off x="628650" y="1371600"/>
            <a:ext cx="7886700" cy="609600"/>
          </a:xfrm>
        </p:spPr>
        <p:txBody>
          <a:bodyPr/>
          <a:lstStyle/>
          <a:p>
            <a:pPr algn="ctr"/>
            <a:r>
              <a:rPr lang="en-CA" sz="2800" dirty="0"/>
              <a:t>Build the Lifter</a:t>
            </a:r>
            <a:endParaRPr lang="en-US" sz="2800" dirty="0"/>
          </a:p>
        </p:txBody>
      </p:sp>
      <p:pic>
        <p:nvPicPr>
          <p:cNvPr id="5" name="Content Placeholder 4">
            <a:extLst>
              <a:ext uri="{FF2B5EF4-FFF2-40B4-BE49-F238E27FC236}">
                <a16:creationId xmlns:a16="http://schemas.microsoft.com/office/drawing/2014/main" id="{71FA8295-E5FA-4936-B3A0-3F5340F5A017}"/>
              </a:ext>
            </a:extLst>
          </p:cNvPr>
          <p:cNvPicPr>
            <a:picLocks noGrp="1" noChangeAspect="1"/>
          </p:cNvPicPr>
          <p:nvPr>
            <p:ph idx="1"/>
          </p:nvPr>
        </p:nvPicPr>
        <p:blipFill>
          <a:blip r:embed="rId2"/>
          <a:stretch>
            <a:fillRect/>
          </a:stretch>
        </p:blipFill>
        <p:spPr>
          <a:xfrm>
            <a:off x="2247394" y="1981200"/>
            <a:ext cx="4649211" cy="4195763"/>
          </a:xfrm>
        </p:spPr>
      </p:pic>
      <p:sp>
        <p:nvSpPr>
          <p:cNvPr id="3" name="Slide Number Placeholder 2">
            <a:extLst>
              <a:ext uri="{FF2B5EF4-FFF2-40B4-BE49-F238E27FC236}">
                <a16:creationId xmlns:a16="http://schemas.microsoft.com/office/drawing/2014/main" id="{95D777DB-BAEF-4A42-6FE1-37AFAB6F64DD}"/>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12</a:t>
            </a:fld>
            <a:endParaRPr lang="en-US" dirty="0"/>
          </a:p>
        </p:txBody>
      </p:sp>
    </p:spTree>
    <p:extLst>
      <p:ext uri="{BB962C8B-B14F-4D97-AF65-F5344CB8AC3E}">
        <p14:creationId xmlns:p14="http://schemas.microsoft.com/office/powerpoint/2010/main" val="20562879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C8802-FFFD-4659-9F2A-7706D0DE032C}"/>
              </a:ext>
            </a:extLst>
          </p:cNvPr>
          <p:cNvSpPr>
            <a:spLocks noGrp="1"/>
          </p:cNvSpPr>
          <p:nvPr>
            <p:ph type="title"/>
          </p:nvPr>
        </p:nvSpPr>
        <p:spPr>
          <a:xfrm>
            <a:off x="628650" y="1371600"/>
            <a:ext cx="7886700" cy="609600"/>
          </a:xfrm>
        </p:spPr>
        <p:txBody>
          <a:bodyPr/>
          <a:lstStyle/>
          <a:p>
            <a:pPr algn="ctr"/>
            <a:r>
              <a:rPr lang="en-CA" sz="2800" dirty="0"/>
              <a:t>Build the Rotating Platform </a:t>
            </a:r>
            <a:endParaRPr lang="en-US" sz="2800" dirty="0"/>
          </a:p>
        </p:txBody>
      </p:sp>
      <p:pic>
        <p:nvPicPr>
          <p:cNvPr id="5" name="Content Placeholder 4">
            <a:extLst>
              <a:ext uri="{FF2B5EF4-FFF2-40B4-BE49-F238E27FC236}">
                <a16:creationId xmlns:a16="http://schemas.microsoft.com/office/drawing/2014/main" id="{98FB26AD-FC49-4485-AFBE-089554F88730}"/>
              </a:ext>
            </a:extLst>
          </p:cNvPr>
          <p:cNvPicPr>
            <a:picLocks noGrp="1" noChangeAspect="1"/>
          </p:cNvPicPr>
          <p:nvPr>
            <p:ph idx="1"/>
          </p:nvPr>
        </p:nvPicPr>
        <p:blipFill>
          <a:blip r:embed="rId2"/>
          <a:stretch>
            <a:fillRect/>
          </a:stretch>
        </p:blipFill>
        <p:spPr>
          <a:xfrm>
            <a:off x="1916869" y="1981200"/>
            <a:ext cx="5310262" cy="4195763"/>
          </a:xfrm>
        </p:spPr>
      </p:pic>
      <p:sp>
        <p:nvSpPr>
          <p:cNvPr id="3" name="Slide Number Placeholder 2">
            <a:extLst>
              <a:ext uri="{FF2B5EF4-FFF2-40B4-BE49-F238E27FC236}">
                <a16:creationId xmlns:a16="http://schemas.microsoft.com/office/drawing/2014/main" id="{B3E89823-0360-1ADB-CA5A-C90297CC1B78}"/>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13</a:t>
            </a:fld>
            <a:endParaRPr lang="en-US"/>
          </a:p>
        </p:txBody>
      </p:sp>
    </p:spTree>
    <p:extLst>
      <p:ext uri="{BB962C8B-B14F-4D97-AF65-F5344CB8AC3E}">
        <p14:creationId xmlns:p14="http://schemas.microsoft.com/office/powerpoint/2010/main" val="3039514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DEB167F-F2AC-4295-88B6-5DD86273B45C}"/>
              </a:ext>
            </a:extLst>
          </p:cNvPr>
          <p:cNvSpPr/>
          <p:nvPr/>
        </p:nvSpPr>
        <p:spPr>
          <a:xfrm>
            <a:off x="321945" y="1447800"/>
            <a:ext cx="8500110" cy="4086503"/>
          </a:xfrm>
          <a:prstGeom prst="rect">
            <a:avLst/>
          </a:prstGeom>
        </p:spPr>
        <p:txBody>
          <a:bodyPr wrap="square">
            <a:spAutoFit/>
          </a:bodyPr>
          <a:lstStyle/>
          <a:p>
            <a:pPr marR="0" lvl="0" algn="ctr" defTabSz="914400" rtl="0" eaLnBrk="1" fontAlgn="base" latinLnBrk="0" hangingPunct="1">
              <a:lnSpc>
                <a:spcPct val="100000"/>
              </a:lnSpc>
              <a:spcBef>
                <a:spcPct val="0"/>
              </a:spcBef>
              <a:spcAft>
                <a:spcPct val="0"/>
              </a:spcAft>
              <a:buClrTx/>
              <a:buSzTx/>
              <a:tabLst/>
              <a:defRPr/>
            </a:pPr>
            <a:r>
              <a:rPr kumimoji="0" lang="en-US" sz="2400" b="0" i="0" u="none" strike="noStrike" kern="1200" cap="none" spc="0" normalizeH="0" baseline="0" noProof="0" dirty="0">
                <a:ln>
                  <a:noFill/>
                </a:ln>
                <a:solidFill>
                  <a:srgbClr val="4B6DB2"/>
                </a:solidFill>
                <a:effectLst/>
                <a:uLnTx/>
                <a:uFillTx/>
                <a:latin typeface="+mj-lt"/>
                <a:cs typeface="Times New Roman" panose="02020603050405020304" pitchFamily="18" charset="0"/>
              </a:rPr>
              <a:t>REFER THE FOLLOWING DOCUMENTS:</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400" dirty="0">
              <a:solidFill>
                <a:schemeClr val="accent4"/>
              </a:solidFill>
              <a:latin typeface="+mj-lt"/>
              <a:cs typeface="Times New Roman" panose="02020603050405020304" pitchFamily="18" charset="0"/>
            </a:endParaRPr>
          </a:p>
          <a:p>
            <a:pPr marL="342900" marR="0" lvl="0" indent="-342900" algn="ctr"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4"/>
                </a:solidFill>
                <a:effectLst/>
                <a:uLnTx/>
                <a:uFillTx/>
                <a:latin typeface="+mj-lt"/>
                <a:cs typeface="Times New Roman" panose="02020603050405020304" pitchFamily="18" charset="0"/>
              </a:rPr>
              <a:t>Rules for Challenge Day</a:t>
            </a:r>
          </a:p>
          <a:p>
            <a:pPr marL="342900" indent="-342900" algn="ctr">
              <a:lnSpc>
                <a:spcPct val="150000"/>
              </a:lnSpc>
              <a:buFont typeface="Arial" panose="020B0604020202020204" pitchFamily="34" charset="0"/>
              <a:buChar char="•"/>
              <a:defRPr/>
            </a:pPr>
            <a:r>
              <a:rPr lang="en-US" sz="2400" dirty="0">
                <a:solidFill>
                  <a:schemeClr val="accent4"/>
                </a:solidFill>
                <a:latin typeface="+mj-lt"/>
                <a:cs typeface="Times New Roman" panose="02020603050405020304" pitchFamily="18" charset="0"/>
              </a:rPr>
              <a:t>The Current Challenge </a:t>
            </a:r>
          </a:p>
          <a:p>
            <a:pPr marL="342900" marR="0" lvl="0" indent="-342900" algn="ctr"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4"/>
                </a:solidFill>
                <a:effectLst/>
                <a:uLnTx/>
                <a:uFillTx/>
                <a:latin typeface="+mj-lt"/>
                <a:cs typeface="Times New Roman" panose="02020603050405020304" pitchFamily="18" charset="0"/>
              </a:rPr>
              <a:t>Challenge Rubric</a:t>
            </a:r>
          </a:p>
          <a:p>
            <a:pPr marL="342900" marR="0" lvl="0" indent="-342900" algn="ctr"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4"/>
                </a:solidFill>
                <a:effectLst/>
                <a:uLnTx/>
                <a:uFillTx/>
                <a:latin typeface="+mj-lt"/>
                <a:cs typeface="Times New Roman" panose="02020603050405020304" pitchFamily="18" charset="0"/>
              </a:rPr>
              <a:t>Portfolio Checklist </a:t>
            </a:r>
          </a:p>
          <a:p>
            <a:pPr marL="342900" marR="0" lvl="0" indent="-342900" algn="ctr"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4"/>
                </a:solidFill>
                <a:effectLst/>
                <a:uLnTx/>
                <a:uFillTx/>
                <a:latin typeface="+mj-lt"/>
                <a:cs typeface="Times New Roman" panose="02020603050405020304" pitchFamily="18" charset="0"/>
              </a:rPr>
              <a:t>Portfolio Template </a:t>
            </a:r>
          </a:p>
          <a:p>
            <a:pPr marL="342900" marR="0" lvl="0" indent="-342900" algn="ctr" defTabSz="914400" rtl="0" eaLnBrk="1" fontAlgn="base" latinLnBrk="0" hangingPunct="1">
              <a:lnSpc>
                <a:spcPct val="15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chemeClr val="accent4"/>
                </a:solidFill>
                <a:effectLst/>
                <a:uLnTx/>
                <a:uFillTx/>
                <a:latin typeface="+mj-lt"/>
                <a:cs typeface="Times New Roman" panose="02020603050405020304" pitchFamily="18" charset="0"/>
              </a:rPr>
              <a:t>Iso - Ortho Views illustrated</a:t>
            </a:r>
          </a:p>
        </p:txBody>
      </p:sp>
      <p:sp>
        <p:nvSpPr>
          <p:cNvPr id="3" name="Slide Number Placeholder 2">
            <a:extLst>
              <a:ext uri="{FF2B5EF4-FFF2-40B4-BE49-F238E27FC236}">
                <a16:creationId xmlns:a16="http://schemas.microsoft.com/office/drawing/2014/main" id="{5AF8136C-48F6-63A0-7424-4A4013D9CA76}"/>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14</a:t>
            </a:fld>
            <a:endParaRPr lang="en-US"/>
          </a:p>
        </p:txBody>
      </p:sp>
    </p:spTree>
    <p:extLst>
      <p:ext uri="{BB962C8B-B14F-4D97-AF65-F5344CB8AC3E}">
        <p14:creationId xmlns:p14="http://schemas.microsoft.com/office/powerpoint/2010/main" val="17770009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512D9-FE26-43D8-AA51-E50A46E096E7}"/>
              </a:ext>
            </a:extLst>
          </p:cNvPr>
          <p:cNvSpPr>
            <a:spLocks noGrp="1"/>
          </p:cNvSpPr>
          <p:nvPr>
            <p:ph type="title"/>
          </p:nvPr>
        </p:nvSpPr>
        <p:spPr>
          <a:xfrm>
            <a:off x="457200" y="1153608"/>
            <a:ext cx="7886700" cy="609600"/>
          </a:xfrm>
        </p:spPr>
        <p:txBody>
          <a:bodyPr/>
          <a:lstStyle/>
          <a:p>
            <a:pPr algn="ctr"/>
            <a:r>
              <a:rPr lang="en-CA" sz="2800" dirty="0"/>
              <a:t>The Challenge – Portfolio Rubric</a:t>
            </a:r>
            <a:endParaRPr lang="en-US" sz="2800" dirty="0"/>
          </a:p>
        </p:txBody>
      </p:sp>
      <p:graphicFrame>
        <p:nvGraphicFramePr>
          <p:cNvPr id="4" name="Content Placeholder 3">
            <a:extLst>
              <a:ext uri="{FF2B5EF4-FFF2-40B4-BE49-F238E27FC236}">
                <a16:creationId xmlns:a16="http://schemas.microsoft.com/office/drawing/2014/main" id="{B07D4AC6-B05E-4090-88FA-205F2A897170}"/>
              </a:ext>
            </a:extLst>
          </p:cNvPr>
          <p:cNvGraphicFramePr>
            <a:graphicFrameLocks noGrp="1"/>
          </p:cNvGraphicFramePr>
          <p:nvPr>
            <p:ph idx="1"/>
            <p:extLst>
              <p:ext uri="{D42A27DB-BD31-4B8C-83A1-F6EECF244321}">
                <p14:modId xmlns:p14="http://schemas.microsoft.com/office/powerpoint/2010/main" val="433582969"/>
              </p:ext>
            </p:extLst>
          </p:nvPr>
        </p:nvGraphicFramePr>
        <p:xfrm>
          <a:off x="1066800" y="1905000"/>
          <a:ext cx="7162800" cy="3877405"/>
        </p:xfrm>
        <a:graphic>
          <a:graphicData uri="http://schemas.openxmlformats.org/drawingml/2006/table">
            <a:tbl>
              <a:tblPr firstRow="1" firstCol="1" bandRow="1"/>
              <a:tblGrid>
                <a:gridCol w="1193063">
                  <a:extLst>
                    <a:ext uri="{9D8B030D-6E8A-4147-A177-3AD203B41FA5}">
                      <a16:colId xmlns:a16="http://schemas.microsoft.com/office/drawing/2014/main" val="600087718"/>
                    </a:ext>
                  </a:extLst>
                </a:gridCol>
                <a:gridCol w="5235771">
                  <a:extLst>
                    <a:ext uri="{9D8B030D-6E8A-4147-A177-3AD203B41FA5}">
                      <a16:colId xmlns:a16="http://schemas.microsoft.com/office/drawing/2014/main" val="717752961"/>
                    </a:ext>
                  </a:extLst>
                </a:gridCol>
                <a:gridCol w="733966">
                  <a:extLst>
                    <a:ext uri="{9D8B030D-6E8A-4147-A177-3AD203B41FA5}">
                      <a16:colId xmlns:a16="http://schemas.microsoft.com/office/drawing/2014/main" val="2090741121"/>
                    </a:ext>
                  </a:extLst>
                </a:gridCol>
              </a:tblGrid>
              <a:tr h="373983">
                <a:tc>
                  <a:txBody>
                    <a:bodyPr/>
                    <a:lstStyle/>
                    <a:p>
                      <a:pPr>
                        <a:lnSpc>
                          <a:spcPct val="107000"/>
                        </a:lnSpc>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34290" marT="171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tc>
                  <a:txBody>
                    <a:bodyPr/>
                    <a:lstStyle/>
                    <a:p>
                      <a:pPr marR="33655" algn="ctr">
                        <a:lnSpc>
                          <a:spcPct val="107000"/>
                        </a:lnSpc>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Criteria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34290" marT="171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tc>
                  <a:txBody>
                    <a:bodyPr/>
                    <a:lstStyle/>
                    <a:p>
                      <a:pPr marR="35560" algn="ctr">
                        <a:lnSpc>
                          <a:spcPct val="107000"/>
                        </a:lnSpc>
                        <a:spcAft>
                          <a:spcPts val="0"/>
                        </a:spcAft>
                      </a:pPr>
                      <a:r>
                        <a:rPr lang="en-U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Points </a:t>
                      </a:r>
                      <a:endParaRPr lang="en-US" sz="1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34290" marT="171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extLst>
                  <a:ext uri="{0D108BD9-81ED-4DB2-BD59-A6C34878D82A}">
                    <a16:rowId xmlns:a16="http://schemas.microsoft.com/office/drawing/2014/main" val="3240220528"/>
                  </a:ext>
                </a:extLst>
              </a:tr>
              <a:tr h="3390773">
                <a:tc>
                  <a:txBody>
                    <a:bodyPr/>
                    <a:lstStyle/>
                    <a:p>
                      <a:pPr>
                        <a:lnSpc>
                          <a:spcPct val="106000"/>
                        </a:lnSpc>
                        <a:spcAft>
                          <a:spcPts val="205"/>
                        </a:spcAft>
                      </a:pPr>
                      <a:r>
                        <a:rPr lang="en-US" sz="1100" b="1" dirty="0">
                          <a:solidFill>
                            <a:srgbClr val="000000"/>
                          </a:solidFill>
                          <a:effectLst/>
                          <a:latin typeface="Ek Mukta"/>
                          <a:ea typeface="Times New Roman" panose="02020603050405020304" pitchFamily="18" charset="0"/>
                          <a:cs typeface="Times New Roman" panose="02020603050405020304" pitchFamily="18" charset="0"/>
                        </a:rPr>
                        <a:t>Portfolio </a:t>
                      </a:r>
                      <a:r>
                        <a:rPr lang="en-US" sz="1100" b="1" u="sng" dirty="0">
                          <a:solidFill>
                            <a:srgbClr val="000000"/>
                          </a:solidFill>
                          <a:effectLst/>
                          <a:latin typeface="Ek Mukta"/>
                          <a:ea typeface="Times New Roman" panose="02020603050405020304" pitchFamily="18" charset="0"/>
                          <a:cs typeface="Times New Roman" panose="02020603050405020304" pitchFamily="18" charset="0"/>
                        </a:rPr>
                        <a:t>Rubric </a:t>
                      </a:r>
                      <a:r>
                        <a:rPr lang="en-US" sz="1100" b="1" dirty="0">
                          <a:solidFill>
                            <a:srgbClr val="000000"/>
                          </a:solidFill>
                          <a:effectLst/>
                          <a:latin typeface="Ek Mukta"/>
                          <a:ea typeface="Times New Roman" panose="02020603050405020304" pitchFamily="18" charset="0"/>
                          <a:cs typeface="Times New Roman" panose="02020603050405020304" pitchFamily="18" charset="0"/>
                        </a:rPr>
                        <a:t>Contents to include: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
                        </a:spcAft>
                      </a:pPr>
                      <a:r>
                        <a:rPr lang="en-US" sz="1100" b="1" dirty="0">
                          <a:solidFill>
                            <a:srgbClr val="000000"/>
                          </a:solidFill>
                          <a:effectLst/>
                          <a:latin typeface="Ek Mukta"/>
                          <a:ea typeface="Times New Roman" panose="02020603050405020304" pitchFamily="18" charset="0"/>
                          <a:cs typeface="Times New Roman" panose="02020603050405020304" pitchFamily="18" charset="0"/>
                        </a:rPr>
                        <a: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
                        </a:spcAft>
                      </a:pPr>
                      <a:r>
                        <a:rPr lang="en-US" sz="1100" b="1" dirty="0">
                          <a:solidFill>
                            <a:srgbClr val="000000"/>
                          </a:solidFill>
                          <a:effectLst/>
                          <a:latin typeface="Ek Mukta"/>
                          <a:ea typeface="Times New Roman" panose="02020603050405020304" pitchFamily="18" charset="0"/>
                          <a:cs typeface="Times New Roman" panose="02020603050405020304" pitchFamily="18" charset="0"/>
                        </a:rPr>
                        <a: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
                        </a:spcAft>
                      </a:pPr>
                      <a:r>
                        <a:rPr lang="en-US" sz="1100" b="1" dirty="0">
                          <a:solidFill>
                            <a:srgbClr val="000000"/>
                          </a:solidFill>
                          <a:effectLst/>
                          <a:latin typeface="Ek Mukta"/>
                          <a:ea typeface="Times New Roman" panose="02020603050405020304" pitchFamily="18" charset="0"/>
                          <a:cs typeface="Times New Roman" panose="02020603050405020304" pitchFamily="18" charset="0"/>
                        </a:rPr>
                        <a: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80"/>
                        </a:spcAft>
                      </a:pPr>
                      <a:r>
                        <a:rPr lang="en-US" sz="1100" b="1" dirty="0">
                          <a:solidFill>
                            <a:srgbClr val="000000"/>
                          </a:solidFill>
                          <a:effectLst/>
                          <a:latin typeface="Ek Mukta"/>
                          <a:ea typeface="Times New Roman" panose="02020603050405020304" pitchFamily="18" charset="0"/>
                          <a:cs typeface="Times New Roman" panose="02020603050405020304" pitchFamily="18" charset="0"/>
                        </a:rPr>
                        <a:t>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R="22860">
                        <a:lnSpc>
                          <a:spcPct val="107000"/>
                        </a:lnSpc>
                        <a:spcAft>
                          <a:spcPts val="0"/>
                        </a:spcAft>
                      </a:pPr>
                      <a:r>
                        <a:rPr lang="en-US" sz="1100" b="1" dirty="0">
                          <a:solidFill>
                            <a:srgbClr val="000000"/>
                          </a:solidFill>
                          <a:effectLst/>
                          <a:latin typeface="Ek Mukta"/>
                          <a:ea typeface="Times New Roman" panose="02020603050405020304" pitchFamily="18" charset="0"/>
                          <a:cs typeface="Times New Roman" panose="02020603050405020304" pitchFamily="18" charset="0"/>
                        </a:rPr>
                        <a:t>Total possible points - 50 </a:t>
                      </a:r>
                      <a:endParaRPr lang="en-US" sz="1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7945" marR="34290" marT="171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E5E5"/>
                    </a:solidFill>
                  </a:tcPr>
                </a:tc>
                <a:tc>
                  <a:txBody>
                    <a:bodyPr/>
                    <a:lstStyle/>
                    <a:p>
                      <a:pPr marL="342900" marR="0" lvl="0" indent="-342900" fontAlgn="base">
                        <a:lnSpc>
                          <a:spcPct val="107000"/>
                        </a:lnSpc>
                        <a:spcBef>
                          <a:spcPts val="0"/>
                        </a:spcBef>
                        <a:spcAft>
                          <a:spcPts val="7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Quality of portfolio’s presentation including title and index pages</a:t>
                      </a:r>
                    </a:p>
                    <a:p>
                      <a:pPr marL="342900" marR="0" lvl="0" indent="-342900" fontAlgn="base">
                        <a:lnSpc>
                          <a:spcPct val="107000"/>
                        </a:lnSpc>
                        <a:spcBef>
                          <a:spcPts val="0"/>
                        </a:spcBef>
                        <a:spcAft>
                          <a:spcPts val="7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A detailed outline of each team member’s participation in the production of the portfolio and planned production of the device</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7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At least 3 illustrations of initial design concepts of possible device</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425"/>
                        </a:spcAft>
                        <a:buClr>
                          <a:srgbClr val="000000"/>
                        </a:buClr>
                        <a:buSzPts val="1200"/>
                        <a:buFont typeface="Arial" panose="020B0604020202020204" pitchFamily="34" charset="0"/>
                        <a:buChar char="•"/>
                      </a:pPr>
                      <a:r>
                        <a:rPr lang="en-CA"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Materials used to build prototype from the Workshop Kit including dimensions</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425"/>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Description of the use of the principles of a strong and stable structure </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7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Rationale used to decide on the type of fluid power used and where to place the piston-syringes</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7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Isometric drawing of the portion of the prototype used to grab the object</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425"/>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Orthographic drawings showing dimensions and construction notes</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80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List of alternatives materials that would have been useful with reasons why </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marR="0" lvl="0" indent="-342900" fontAlgn="base">
                        <a:lnSpc>
                          <a:spcPct val="107000"/>
                        </a:lnSpc>
                        <a:spcBef>
                          <a:spcPts val="0"/>
                        </a:spcBef>
                        <a:spcAft>
                          <a:spcPts val="800"/>
                        </a:spcAft>
                        <a:buClr>
                          <a:srgbClr val="000000"/>
                        </a:buClr>
                        <a:buSzPts val="1200"/>
                        <a:buFont typeface="Arial" panose="020B0604020202020204" pitchFamily="34" charset="0"/>
                        <a:buChar char="•"/>
                      </a:pPr>
                      <a:r>
                        <a:rPr lang="en-US" sz="1300" dirty="0">
                          <a:solidFill>
                            <a:srgbClr val="000000"/>
                          </a:solidFill>
                          <a:effectLst/>
                          <a:latin typeface="Ek Mukta"/>
                          <a:ea typeface="Times New Roman" panose="02020603050405020304" pitchFamily="18" charset="0"/>
                        </a:rPr>
                        <a:t>Evaluation of prototype including the conclusions from making it </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txBody>
                  <a:tcPr marL="67945" marR="34290" marT="171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fontAlgn="base">
                        <a:lnSpc>
                          <a:spcPct val="107000"/>
                        </a:lnSpc>
                        <a:spcAft>
                          <a:spcPts val="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a:t>
                      </a:r>
                    </a:p>
                    <a:p>
                      <a:pPr marL="342900" lvl="0" indent="-342900" fontAlgn="base">
                        <a:lnSpc>
                          <a:spcPct val="107000"/>
                        </a:lnSpc>
                        <a:spcAft>
                          <a:spcPts val="105"/>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a:t>
                      </a:r>
                    </a:p>
                    <a:p>
                      <a:pPr marL="0" lvl="0" indent="0" fontAlgn="base">
                        <a:lnSpc>
                          <a:spcPct val="107000"/>
                        </a:lnSpc>
                        <a:spcAft>
                          <a:spcPts val="105"/>
                        </a:spcAft>
                        <a:buClr>
                          <a:srgbClr val="000000"/>
                        </a:buClr>
                        <a:buSzPts val="1200"/>
                        <a:buFont typeface="Arial" panose="020B0604020202020204" pitchFamily="34" charset="0"/>
                        <a:buNone/>
                      </a:pPr>
                      <a:endPar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endParaRPr>
                    </a:p>
                    <a:p>
                      <a:pPr marL="342900" lvl="0" indent="-342900" fontAlgn="base">
                        <a:lnSpc>
                          <a:spcPct val="107000"/>
                        </a:lnSpc>
                        <a:spcAft>
                          <a:spcPts val="105"/>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a:t>
                      </a:r>
                    </a:p>
                    <a:p>
                      <a:pPr marL="0" lvl="0" indent="0" fontAlgn="base">
                        <a:lnSpc>
                          <a:spcPct val="107000"/>
                        </a:lnSpc>
                        <a:spcAft>
                          <a:spcPts val="105"/>
                        </a:spcAft>
                        <a:buClr>
                          <a:srgbClr val="000000"/>
                        </a:buClr>
                        <a:buSzPts val="1200"/>
                        <a:buFont typeface="Arial" panose="020B0604020202020204" pitchFamily="34" charset="0"/>
                        <a:buNone/>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 </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0000"/>
                        </a:lnSpc>
                        <a:spcAft>
                          <a:spcPts val="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a:t>
                      </a:r>
                    </a:p>
                    <a:p>
                      <a:pPr marL="342900" lvl="0" indent="-342900" fontAlgn="base">
                        <a:lnSpc>
                          <a:spcPct val="100000"/>
                        </a:lnSpc>
                        <a:spcAft>
                          <a:spcPts val="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a:t>
                      </a:r>
                    </a:p>
                    <a:p>
                      <a:pPr marL="0" lvl="0" indent="0" fontAlgn="base">
                        <a:lnSpc>
                          <a:spcPct val="100000"/>
                        </a:lnSpc>
                        <a:spcAft>
                          <a:spcPts val="0"/>
                        </a:spcAft>
                        <a:buClr>
                          <a:srgbClr val="000000"/>
                        </a:buClr>
                        <a:buSzPts val="1200"/>
                        <a:buFont typeface="Arial" panose="020B0604020202020204" pitchFamily="34" charset="0"/>
                        <a:buNone/>
                      </a:pPr>
                      <a:endParaRPr lang="en-US" sz="13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fontAlgn="base">
                        <a:lnSpc>
                          <a:spcPct val="100000"/>
                        </a:lnSpc>
                        <a:spcAft>
                          <a:spcPts val="105"/>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a:t>
                      </a:r>
                    </a:p>
                    <a:p>
                      <a:pPr marL="342900" lvl="0" indent="-342900" fontAlgn="base">
                        <a:lnSpc>
                          <a:spcPct val="100000"/>
                        </a:lnSpc>
                        <a:spcAft>
                          <a:spcPts val="105"/>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Times New Roman" panose="02020603050405020304" pitchFamily="18" charset="0"/>
                          <a:cs typeface="Arial" panose="020B0604020202020204" pitchFamily="34" charset="0"/>
                        </a:rPr>
                        <a:t>0-5 </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0000"/>
                        </a:lnSpc>
                        <a:spcAft>
                          <a:spcPts val="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0-5</a:t>
                      </a:r>
                    </a:p>
                    <a:p>
                      <a:pPr marL="0" lvl="0" indent="0" fontAlgn="base">
                        <a:lnSpc>
                          <a:spcPct val="100000"/>
                        </a:lnSpc>
                        <a:spcAft>
                          <a:spcPts val="0"/>
                        </a:spcAft>
                        <a:buClr>
                          <a:srgbClr val="000000"/>
                        </a:buClr>
                        <a:buSzPts val="1200"/>
                        <a:buFont typeface="Arial" panose="020B0604020202020204" pitchFamily="34" charset="0"/>
                        <a:buNone/>
                      </a:pP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p>
                      <a:pPr marL="342900" lvl="0" indent="-342900" fontAlgn="base">
                        <a:lnSpc>
                          <a:spcPct val="100000"/>
                        </a:lnSpc>
                        <a:spcAft>
                          <a:spcPts val="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0-5</a:t>
                      </a:r>
                    </a:p>
                    <a:p>
                      <a:pPr marL="342900" lvl="0" indent="-342900" fontAlgn="base">
                        <a:lnSpc>
                          <a:spcPct val="100000"/>
                        </a:lnSpc>
                        <a:spcAft>
                          <a:spcPts val="0"/>
                        </a:spcAft>
                        <a:buClr>
                          <a:srgbClr val="000000"/>
                        </a:buClr>
                        <a:buSzPts val="1200"/>
                        <a:buFont typeface="Arial" panose="020B0604020202020204" pitchFamily="34" charset="0"/>
                        <a:buChar char="•"/>
                      </a:pPr>
                      <a:endPar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endParaRPr>
                    </a:p>
                    <a:p>
                      <a:pPr marL="342900" lvl="0" indent="-342900" fontAlgn="base">
                        <a:lnSpc>
                          <a:spcPct val="100000"/>
                        </a:lnSpc>
                        <a:spcAft>
                          <a:spcPts val="0"/>
                        </a:spcAft>
                        <a:buClr>
                          <a:srgbClr val="000000"/>
                        </a:buClr>
                        <a:buSzPts val="1200"/>
                        <a:buFont typeface="Arial" panose="020B0604020202020204" pitchFamily="34" charset="0"/>
                        <a:buChar char="•"/>
                      </a:pPr>
                      <a:endPar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endParaRPr>
                    </a:p>
                    <a:p>
                      <a:pPr marL="342900" lvl="0" indent="-342900" fontAlgn="base">
                        <a:lnSpc>
                          <a:spcPct val="100000"/>
                        </a:lnSpc>
                        <a:spcAft>
                          <a:spcPts val="0"/>
                        </a:spcAft>
                        <a:buClr>
                          <a:srgbClr val="000000"/>
                        </a:buClr>
                        <a:buSzPts val="1200"/>
                        <a:buFont typeface="Arial" panose="020B0604020202020204" pitchFamily="34" charset="0"/>
                        <a:buChar char="•"/>
                      </a:pPr>
                      <a:r>
                        <a:rPr lang="en-US" sz="1300" u="none" strike="noStrike" dirty="0">
                          <a:solidFill>
                            <a:srgbClr val="000000"/>
                          </a:solidFill>
                          <a:effectLst/>
                          <a:uFill>
                            <a:solidFill>
                              <a:srgbClr val="000000"/>
                            </a:solidFill>
                          </a:uFill>
                          <a:latin typeface="Ek Mukta"/>
                          <a:ea typeface="Arial" panose="020B0604020202020204" pitchFamily="34" charset="0"/>
                          <a:cs typeface="Arial" panose="020B0604020202020204" pitchFamily="34" charset="0"/>
                        </a:rPr>
                        <a:t>0-5</a:t>
                      </a:r>
                      <a:endParaRPr lang="en-US" sz="1300" u="none" strike="noStrike" dirty="0">
                        <a:solidFill>
                          <a:srgbClr val="000000"/>
                        </a:solidFill>
                        <a:effectLst/>
                        <a:uFill>
                          <a:solidFill>
                            <a:srgbClr val="000000"/>
                          </a:solidFill>
                        </a:uFill>
                        <a:latin typeface="Arial" panose="020B0604020202020204" pitchFamily="34" charset="0"/>
                        <a:ea typeface="Arial" panose="020B0604020202020204" pitchFamily="34" charset="0"/>
                        <a:cs typeface="Arial" panose="020B0604020202020204" pitchFamily="34" charset="0"/>
                      </a:endParaRPr>
                    </a:p>
                  </a:txBody>
                  <a:tcPr marL="67945" marR="34290" marT="1714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9143816"/>
                  </a:ext>
                </a:extLst>
              </a:tr>
            </a:tbl>
          </a:graphicData>
        </a:graphic>
      </p:graphicFrame>
      <p:sp>
        <p:nvSpPr>
          <p:cNvPr id="3" name="Slide Number Placeholder 2">
            <a:extLst>
              <a:ext uri="{FF2B5EF4-FFF2-40B4-BE49-F238E27FC236}">
                <a16:creationId xmlns:a16="http://schemas.microsoft.com/office/drawing/2014/main" id="{4C2C0330-2FA1-4CC5-B72C-35E01FCEF09D}"/>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15</a:t>
            </a:fld>
            <a:endParaRPr lang="en-US" dirty="0"/>
          </a:p>
        </p:txBody>
      </p:sp>
    </p:spTree>
    <p:extLst>
      <p:ext uri="{BB962C8B-B14F-4D97-AF65-F5344CB8AC3E}">
        <p14:creationId xmlns:p14="http://schemas.microsoft.com/office/powerpoint/2010/main" val="1929213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F15D33-F3D2-423B-8217-0E3DAECD03B5}"/>
              </a:ext>
            </a:extLst>
          </p:cNvPr>
          <p:cNvSpPr>
            <a:spLocks noGrp="1"/>
          </p:cNvSpPr>
          <p:nvPr>
            <p:ph idx="1"/>
          </p:nvPr>
        </p:nvSpPr>
        <p:spPr>
          <a:xfrm>
            <a:off x="628650" y="1447800"/>
            <a:ext cx="7886700" cy="4729163"/>
          </a:xfrm>
        </p:spPr>
        <p:txBody>
          <a:bodyPr/>
          <a:lstStyle/>
          <a:p>
            <a:pPr marL="0" indent="0">
              <a:buNone/>
            </a:pPr>
            <a:r>
              <a:rPr lang="en-US" sz="2000" dirty="0">
                <a:solidFill>
                  <a:srgbClr val="4B6DB2"/>
                </a:solidFill>
              </a:rPr>
              <a:t>MAXIMISE YOUR TEAM’S PORTFOLIO POINTS (45 Available)</a:t>
            </a:r>
          </a:p>
          <a:p>
            <a:pPr marL="0" lvl="0" indent="0">
              <a:spcBef>
                <a:spcPts val="0"/>
              </a:spcBef>
              <a:spcAft>
                <a:spcPts val="0"/>
              </a:spcAft>
              <a:buNone/>
              <a:tabLst>
                <a:tab pos="-228600" algn="l"/>
              </a:tabLst>
            </a:pPr>
            <a:endParaRPr lang="en-US" sz="2000" i="1" dirty="0">
              <a:latin typeface="Ek Mukta"/>
              <a:ea typeface="Times New Roman" panose="02020603050405020304" pitchFamily="18" charset="0"/>
              <a:cs typeface="Ek Mukta"/>
            </a:endParaRPr>
          </a:p>
          <a:p>
            <a:pPr marL="0" lvl="0" indent="0">
              <a:spcBef>
                <a:spcPts val="0"/>
              </a:spcBef>
              <a:spcAft>
                <a:spcPts val="0"/>
              </a:spcAft>
              <a:buNone/>
              <a:tabLst>
                <a:tab pos="-228600" algn="l"/>
              </a:tabLst>
            </a:pPr>
            <a:r>
              <a:rPr lang="en-US" sz="2000" i="1" dirty="0">
                <a:latin typeface="Ek Mukta"/>
                <a:ea typeface="Arial Unicode MS" panose="020B0604020202020204" pitchFamily="34" charset="-128"/>
                <a:cs typeface="Ek Mukta"/>
              </a:rPr>
              <a:t>	A detailed outline of each team member’s participation in the production of the portfolio and planned production of the device</a:t>
            </a:r>
          </a:p>
          <a:p>
            <a:pPr marL="0" marR="0" indent="0">
              <a:spcBef>
                <a:spcPts val="0"/>
              </a:spcBef>
              <a:spcAft>
                <a:spcPts val="0"/>
              </a:spcAft>
              <a:buNone/>
            </a:pPr>
            <a:r>
              <a:rPr lang="en-US" sz="1800" dirty="0">
                <a:latin typeface="Ek Mukta"/>
                <a:ea typeface="Arial Unicode MS" panose="020B0604020202020204" pitchFamily="34" charset="-128"/>
                <a:cs typeface="Ek Mukta"/>
              </a:rPr>
              <a:t>Think about your team – who is good at what?</a:t>
            </a:r>
          </a:p>
          <a:p>
            <a:pPr marL="0" marR="0" indent="0">
              <a:spcBef>
                <a:spcPts val="0"/>
              </a:spcBef>
              <a:spcAft>
                <a:spcPts val="0"/>
              </a:spcAft>
              <a:buNone/>
            </a:pPr>
            <a:r>
              <a:rPr lang="en-US" sz="1800" dirty="0">
                <a:latin typeface="Ek Mukta"/>
                <a:ea typeface="Arial Unicode MS" panose="020B0604020202020204" pitchFamily="34" charset="-128"/>
                <a:cs typeface="Ek Mukta"/>
              </a:rPr>
              <a:t>Think about how long you have to design and build your prototype and record the process in your portfolio</a:t>
            </a:r>
          </a:p>
          <a:p>
            <a:pPr marL="0" marR="0" indent="0">
              <a:spcBef>
                <a:spcPts val="0"/>
              </a:spcBef>
              <a:spcAft>
                <a:spcPts val="0"/>
              </a:spcAft>
              <a:buNone/>
            </a:pPr>
            <a:r>
              <a:rPr lang="en-US" sz="2000" i="1" dirty="0">
                <a:latin typeface="Ek Mukta"/>
                <a:ea typeface="Arial Unicode MS" panose="020B0604020202020204" pitchFamily="34" charset="-128"/>
                <a:cs typeface="Ek Mukta"/>
              </a:rPr>
              <a:t>At least 3 illustrations of initial design concepts of possible device</a:t>
            </a:r>
          </a:p>
          <a:p>
            <a:pPr marL="0" marR="0" indent="0">
              <a:spcBef>
                <a:spcPts val="0"/>
              </a:spcBef>
              <a:spcAft>
                <a:spcPts val="0"/>
              </a:spcAft>
              <a:buNone/>
            </a:pPr>
            <a:r>
              <a:rPr lang="en-US" sz="1800" dirty="0">
                <a:latin typeface="Ek Mukta"/>
                <a:ea typeface="Arial Unicode MS" panose="020B0604020202020204" pitchFamily="34" charset="-128"/>
                <a:cs typeface="Ek Mukta"/>
              </a:rPr>
              <a:t>Detail helps you think about the connecting parts!</a:t>
            </a:r>
          </a:p>
          <a:p>
            <a:pPr marL="0" marR="0" indent="0">
              <a:spcBef>
                <a:spcPts val="0"/>
              </a:spcBef>
              <a:spcAft>
                <a:spcPts val="0"/>
              </a:spcAft>
              <a:buNone/>
            </a:pPr>
            <a:r>
              <a:rPr lang="en-US" sz="2000" i="1" dirty="0">
                <a:latin typeface="Ek Mukta"/>
                <a:ea typeface="Arial Unicode MS" panose="020B0604020202020204" pitchFamily="34" charset="-128"/>
                <a:cs typeface="Ek Mukta"/>
              </a:rPr>
              <a:t>A list of materials used from the Workshop Kit including dimensions</a:t>
            </a:r>
          </a:p>
          <a:p>
            <a:pPr marL="0" marR="0" indent="0">
              <a:spcBef>
                <a:spcPts val="0"/>
              </a:spcBef>
              <a:spcAft>
                <a:spcPts val="0"/>
              </a:spcAft>
              <a:buNone/>
            </a:pPr>
            <a:r>
              <a:rPr lang="en-US" sz="1800" dirty="0">
                <a:latin typeface="Ek Mukta"/>
                <a:ea typeface="Arial Unicode MS" panose="020B0604020202020204" pitchFamily="34" charset="-128"/>
                <a:cs typeface="Ek Mukta"/>
              </a:rPr>
              <a:t>Record the parts you use and their dimensions (important!)	</a:t>
            </a:r>
          </a:p>
          <a:p>
            <a:pPr marL="0" lvl="0" indent="0">
              <a:spcBef>
                <a:spcPts val="0"/>
              </a:spcBef>
              <a:spcAft>
                <a:spcPts val="0"/>
              </a:spcAft>
              <a:buNone/>
              <a:tabLst>
                <a:tab pos="-228600" algn="l"/>
              </a:tabLst>
            </a:pPr>
            <a:r>
              <a:rPr lang="en-US" sz="2000" i="1" dirty="0">
                <a:latin typeface="Ek Mukta"/>
                <a:ea typeface="Times New Roman" panose="02020603050405020304" pitchFamily="18" charset="0"/>
                <a:cs typeface="Ek Mukta"/>
              </a:rPr>
              <a:t>List of alternative materials that would have been useful with </a:t>
            </a:r>
            <a:r>
              <a:rPr lang="en-US" sz="2000" i="1" dirty="0">
                <a:latin typeface="Ek Mukta"/>
                <a:ea typeface="Arial Unicode MS" panose="020B0604020202020204" pitchFamily="34" charset="-128"/>
                <a:cs typeface="Ek Mukta"/>
              </a:rPr>
              <a:t>reasons why they would have been so</a:t>
            </a:r>
          </a:p>
          <a:p>
            <a:pPr marL="0" lvl="0" indent="0">
              <a:spcBef>
                <a:spcPts val="0"/>
              </a:spcBef>
              <a:spcAft>
                <a:spcPts val="0"/>
              </a:spcAft>
              <a:buNone/>
              <a:tabLst>
                <a:tab pos="-228600" algn="l"/>
              </a:tabLst>
            </a:pPr>
            <a:endParaRPr lang="en-US" sz="2000" dirty="0">
              <a:latin typeface="Ek Mukta"/>
              <a:ea typeface="Arial Unicode MS" panose="020B0604020202020204" pitchFamily="34" charset="-128"/>
              <a:cs typeface="Ek Mukta"/>
            </a:endParaRPr>
          </a:p>
          <a:p>
            <a:pPr marL="0" lvl="0" indent="0" algn="ctr">
              <a:spcBef>
                <a:spcPts val="0"/>
              </a:spcBef>
              <a:spcAft>
                <a:spcPts val="0"/>
              </a:spcAft>
              <a:buNone/>
              <a:tabLst>
                <a:tab pos="-228600" algn="l"/>
              </a:tabLst>
            </a:pPr>
            <a:r>
              <a:rPr lang="en-US" sz="1800" u="sng" dirty="0">
                <a:latin typeface="Ek Mukta"/>
                <a:ea typeface="Arial Unicode MS" panose="020B0604020202020204" pitchFamily="34" charset="-128"/>
                <a:cs typeface="Ek Mukta"/>
              </a:rPr>
              <a:t>This is asking you to think “outside the box” literally</a:t>
            </a:r>
            <a:r>
              <a:rPr lang="en-US" sz="2000" dirty="0">
                <a:latin typeface="Ek Mukta"/>
                <a:ea typeface="Arial Unicode MS" panose="020B0604020202020204" pitchFamily="34" charset="-128"/>
                <a:cs typeface="Ek Mukta"/>
              </a:rPr>
              <a:t>	</a:t>
            </a:r>
            <a:endParaRPr lang="en-US" sz="2000" dirty="0">
              <a:solidFill>
                <a:srgbClr val="002060"/>
              </a:solidFill>
            </a:endParaRPr>
          </a:p>
        </p:txBody>
      </p:sp>
      <p:sp>
        <p:nvSpPr>
          <p:cNvPr id="2" name="Slide Number Placeholder 2">
            <a:extLst>
              <a:ext uri="{FF2B5EF4-FFF2-40B4-BE49-F238E27FC236}">
                <a16:creationId xmlns:a16="http://schemas.microsoft.com/office/drawing/2014/main" id="{8D2DBA75-7E63-695A-F5A0-2E85FB4E8F75}"/>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16</a:t>
            </a:fld>
            <a:endParaRPr lang="en-US" dirty="0"/>
          </a:p>
        </p:txBody>
      </p:sp>
    </p:spTree>
    <p:extLst>
      <p:ext uri="{BB962C8B-B14F-4D97-AF65-F5344CB8AC3E}">
        <p14:creationId xmlns:p14="http://schemas.microsoft.com/office/powerpoint/2010/main" val="29857953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22686" y="4529009"/>
            <a:ext cx="2826666" cy="660927"/>
          </a:xfrm>
        </p:spPr>
        <p:txBody>
          <a:bodyPr/>
          <a:lstStyle/>
          <a:p>
            <a:r>
              <a:rPr lang="en-US" sz="2400" dirty="0"/>
              <a:t>Structural Strength</a:t>
            </a:r>
          </a:p>
        </p:txBody>
      </p:sp>
      <p:sp>
        <p:nvSpPr>
          <p:cNvPr id="6" name="Rectangle 5"/>
          <p:cNvSpPr/>
          <p:nvPr/>
        </p:nvSpPr>
        <p:spPr>
          <a:xfrm>
            <a:off x="762000" y="2362200"/>
            <a:ext cx="2057400"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76200" y="3947518"/>
            <a:ext cx="8991600" cy="369332"/>
          </a:xfrm>
          <a:prstGeom prst="rect">
            <a:avLst/>
          </a:prstGeom>
          <a:solidFill>
            <a:schemeClr val="tx1"/>
          </a:solidFill>
        </p:spPr>
        <p:txBody>
          <a:bodyPr wrap="square" rtlCol="0">
            <a:spAutoFit/>
          </a:bodyPr>
          <a:lstStyle/>
          <a:p>
            <a:pPr algn="ctr"/>
            <a:r>
              <a:rPr lang="en-US" dirty="0">
                <a:solidFill>
                  <a:schemeClr val="bg1"/>
                </a:solidFill>
              </a:rPr>
              <a:t>GROUND</a:t>
            </a:r>
          </a:p>
        </p:txBody>
      </p:sp>
      <p:sp>
        <p:nvSpPr>
          <p:cNvPr id="9" name="Rectangle 8"/>
          <p:cNvSpPr/>
          <p:nvPr/>
        </p:nvSpPr>
        <p:spPr>
          <a:xfrm>
            <a:off x="2827366" y="2362200"/>
            <a:ext cx="228600" cy="15853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33400" y="2362200"/>
            <a:ext cx="228600" cy="15853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a:stCxn id="17" idx="1"/>
          </p:cNvCxnSpPr>
          <p:nvPr/>
        </p:nvCxnSpPr>
        <p:spPr>
          <a:xfrm flipH="1">
            <a:off x="2819400" y="1662117"/>
            <a:ext cx="897308" cy="8143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17" idx="1"/>
          </p:cNvCxnSpPr>
          <p:nvPr/>
        </p:nvCxnSpPr>
        <p:spPr>
          <a:xfrm flipH="1">
            <a:off x="769966" y="1662117"/>
            <a:ext cx="2946742" cy="8143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716708" y="1477451"/>
            <a:ext cx="671979" cy="369332"/>
          </a:xfrm>
          <a:prstGeom prst="rect">
            <a:avLst/>
          </a:prstGeom>
          <a:noFill/>
        </p:spPr>
        <p:txBody>
          <a:bodyPr wrap="none" rtlCol="0">
            <a:spAutoFit/>
          </a:bodyPr>
          <a:lstStyle/>
          <a:p>
            <a:r>
              <a:rPr lang="en-US" dirty="0"/>
              <a:t>Glue</a:t>
            </a:r>
          </a:p>
        </p:txBody>
      </p:sp>
      <p:sp>
        <p:nvSpPr>
          <p:cNvPr id="18" name="Rectangle 17"/>
          <p:cNvSpPr/>
          <p:nvPr/>
        </p:nvSpPr>
        <p:spPr>
          <a:xfrm>
            <a:off x="5181600" y="2362200"/>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475566" y="2590800"/>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181600" y="2590800"/>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6" name="Straight Arrow Connector 25"/>
          <p:cNvCxnSpPr>
            <a:stCxn id="17" idx="3"/>
            <a:endCxn id="20" idx="0"/>
          </p:cNvCxnSpPr>
          <p:nvPr/>
        </p:nvCxnSpPr>
        <p:spPr>
          <a:xfrm>
            <a:off x="4388687" y="1662117"/>
            <a:ext cx="907213" cy="9286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17" idx="3"/>
            <a:endCxn id="19" idx="0"/>
          </p:cNvCxnSpPr>
          <p:nvPr/>
        </p:nvCxnSpPr>
        <p:spPr>
          <a:xfrm>
            <a:off x="4388687" y="1662117"/>
            <a:ext cx="3201179" cy="928683"/>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2" name="Rectangle 31"/>
          <p:cNvSpPr/>
          <p:nvPr/>
        </p:nvSpPr>
        <p:spPr>
          <a:xfrm>
            <a:off x="1245970" y="3059667"/>
            <a:ext cx="1184940" cy="369332"/>
          </a:xfrm>
          <a:prstGeom prst="rect">
            <a:avLst/>
          </a:prstGeom>
        </p:spPr>
        <p:txBody>
          <a:bodyPr wrap="none">
            <a:spAutoFit/>
          </a:bodyPr>
          <a:lstStyle/>
          <a:p>
            <a:r>
              <a:rPr lang="en-US" dirty="0"/>
              <a:t>Option #1</a:t>
            </a:r>
          </a:p>
        </p:txBody>
      </p:sp>
      <p:sp>
        <p:nvSpPr>
          <p:cNvPr id="33" name="Rectangle 32"/>
          <p:cNvSpPr/>
          <p:nvPr/>
        </p:nvSpPr>
        <p:spPr>
          <a:xfrm>
            <a:off x="5850413" y="3085502"/>
            <a:ext cx="1184940" cy="369332"/>
          </a:xfrm>
          <a:prstGeom prst="rect">
            <a:avLst/>
          </a:prstGeom>
        </p:spPr>
        <p:txBody>
          <a:bodyPr wrap="none">
            <a:spAutoFit/>
          </a:bodyPr>
          <a:lstStyle/>
          <a:p>
            <a:r>
              <a:rPr lang="en-US" dirty="0"/>
              <a:t>Option #2</a:t>
            </a:r>
          </a:p>
        </p:txBody>
      </p:sp>
      <p:cxnSp>
        <p:nvCxnSpPr>
          <p:cNvPr id="35" name="Straight Arrow Connector 34"/>
          <p:cNvCxnSpPr>
            <a:stCxn id="36" idx="2"/>
          </p:cNvCxnSpPr>
          <p:nvPr/>
        </p:nvCxnSpPr>
        <p:spPr>
          <a:xfrm flipH="1">
            <a:off x="1770318" y="1752600"/>
            <a:ext cx="1" cy="558225"/>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1271425" y="1371600"/>
            <a:ext cx="997787" cy="381000"/>
          </a:xfrm>
          <a:prstGeom prst="rect">
            <a:avLst/>
          </a:prstGeom>
          <a:noFill/>
          <a:ln>
            <a:solidFill>
              <a:srgbClr val="00B050"/>
            </a:solidFill>
          </a:ln>
        </p:spPr>
        <p:txBody>
          <a:bodyPr wrap="square" rtlCol="0">
            <a:spAutoFit/>
          </a:bodyPr>
          <a:lstStyle/>
          <a:p>
            <a:pPr algn="ctr"/>
            <a:r>
              <a:rPr lang="en-US" dirty="0"/>
              <a:t>Weight</a:t>
            </a:r>
          </a:p>
        </p:txBody>
      </p:sp>
      <p:cxnSp>
        <p:nvCxnSpPr>
          <p:cNvPr id="39" name="Straight Arrow Connector 38"/>
          <p:cNvCxnSpPr>
            <a:stCxn id="40" idx="2"/>
          </p:cNvCxnSpPr>
          <p:nvPr/>
        </p:nvCxnSpPr>
        <p:spPr>
          <a:xfrm flipH="1">
            <a:off x="6385732" y="1830435"/>
            <a:ext cx="1" cy="558225"/>
          </a:xfrm>
          <a:prstGeom prst="straightConnector1">
            <a:avLst/>
          </a:prstGeom>
          <a:ln>
            <a:solidFill>
              <a:srgbClr val="92D050"/>
            </a:solidFill>
            <a:tailEnd type="triangle"/>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5886839" y="1449435"/>
            <a:ext cx="997787" cy="381000"/>
          </a:xfrm>
          <a:prstGeom prst="rect">
            <a:avLst/>
          </a:prstGeom>
          <a:noFill/>
          <a:ln>
            <a:solidFill>
              <a:srgbClr val="00B050"/>
            </a:solidFill>
          </a:ln>
        </p:spPr>
        <p:txBody>
          <a:bodyPr wrap="square" rtlCol="0">
            <a:spAutoFit/>
          </a:bodyPr>
          <a:lstStyle/>
          <a:p>
            <a:pPr algn="ctr"/>
            <a:r>
              <a:rPr lang="en-US" dirty="0"/>
              <a:t>Weight</a:t>
            </a:r>
          </a:p>
        </p:txBody>
      </p:sp>
      <p:sp>
        <p:nvSpPr>
          <p:cNvPr id="41" name="Rectangle 40"/>
          <p:cNvSpPr/>
          <p:nvPr/>
        </p:nvSpPr>
        <p:spPr>
          <a:xfrm>
            <a:off x="1122686" y="5014317"/>
            <a:ext cx="6237605" cy="923330"/>
          </a:xfrm>
          <a:prstGeom prst="rect">
            <a:avLst/>
          </a:prstGeom>
        </p:spPr>
        <p:txBody>
          <a:bodyPr wrap="none">
            <a:spAutoFit/>
          </a:bodyPr>
          <a:lstStyle/>
          <a:p>
            <a:r>
              <a:rPr lang="en-US" dirty="0"/>
              <a:t>Which Option is a more structurally sound Design? -- Why?</a:t>
            </a:r>
          </a:p>
          <a:p>
            <a:endParaRPr lang="en-US" dirty="0"/>
          </a:p>
          <a:p>
            <a:r>
              <a:rPr lang="en-US" dirty="0"/>
              <a:t>What else can go wrong and how do we improve it?</a:t>
            </a:r>
          </a:p>
        </p:txBody>
      </p:sp>
      <p:sp>
        <p:nvSpPr>
          <p:cNvPr id="42" name="Rectangle 41"/>
          <p:cNvSpPr/>
          <p:nvPr/>
        </p:nvSpPr>
        <p:spPr>
          <a:xfrm>
            <a:off x="763974" y="3718918"/>
            <a:ext cx="2057400"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3" name="Rectangle 42"/>
          <p:cNvSpPr/>
          <p:nvPr/>
        </p:nvSpPr>
        <p:spPr>
          <a:xfrm>
            <a:off x="5181600" y="3718918"/>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2">
            <a:extLst>
              <a:ext uri="{FF2B5EF4-FFF2-40B4-BE49-F238E27FC236}">
                <a16:creationId xmlns:a16="http://schemas.microsoft.com/office/drawing/2014/main" id="{A5ADEE1E-CF8B-D453-358F-1DA8939F3966}"/>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17</a:t>
            </a:fld>
            <a:endParaRPr lang="en-US" dirty="0"/>
          </a:p>
        </p:txBody>
      </p:sp>
    </p:spTree>
    <p:extLst>
      <p:ext uri="{BB962C8B-B14F-4D97-AF65-F5344CB8AC3E}">
        <p14:creationId xmlns:p14="http://schemas.microsoft.com/office/powerpoint/2010/main" val="3507169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75014" y="4625507"/>
            <a:ext cx="3140568" cy="528134"/>
          </a:xfrm>
        </p:spPr>
        <p:txBody>
          <a:bodyPr/>
          <a:lstStyle/>
          <a:p>
            <a:r>
              <a:rPr lang="en-US" sz="2400" dirty="0"/>
              <a:t>Structural Strength</a:t>
            </a:r>
            <a:endParaRPr lang="en-US" sz="3600" dirty="0"/>
          </a:p>
        </p:txBody>
      </p:sp>
      <p:sp>
        <p:nvSpPr>
          <p:cNvPr id="8" name="TextBox 7"/>
          <p:cNvSpPr txBox="1"/>
          <p:nvPr/>
        </p:nvSpPr>
        <p:spPr>
          <a:xfrm>
            <a:off x="76200" y="3947518"/>
            <a:ext cx="8991600" cy="369332"/>
          </a:xfrm>
          <a:prstGeom prst="rect">
            <a:avLst/>
          </a:prstGeom>
          <a:solidFill>
            <a:schemeClr val="tx1"/>
          </a:solidFill>
        </p:spPr>
        <p:txBody>
          <a:bodyPr wrap="square" rtlCol="0">
            <a:spAutoFit/>
          </a:bodyPr>
          <a:lstStyle/>
          <a:p>
            <a:pPr algn="ctr"/>
            <a:r>
              <a:rPr lang="en-US" dirty="0">
                <a:solidFill>
                  <a:schemeClr val="bg1"/>
                </a:solidFill>
              </a:rPr>
              <a:t>GROUND</a:t>
            </a:r>
          </a:p>
        </p:txBody>
      </p:sp>
      <p:sp>
        <p:nvSpPr>
          <p:cNvPr id="18" name="Rectangle 17"/>
          <p:cNvSpPr/>
          <p:nvPr/>
        </p:nvSpPr>
        <p:spPr>
          <a:xfrm>
            <a:off x="5181600" y="2362200"/>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p:nvSpPr>
        <p:spPr>
          <a:xfrm>
            <a:off x="7475566" y="2590800"/>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181600" y="2590800"/>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TextBox 39"/>
          <p:cNvSpPr txBox="1"/>
          <p:nvPr/>
        </p:nvSpPr>
        <p:spPr>
          <a:xfrm>
            <a:off x="5951333" y="1973578"/>
            <a:ext cx="997787" cy="381000"/>
          </a:xfrm>
          <a:prstGeom prst="rect">
            <a:avLst/>
          </a:prstGeom>
          <a:noFill/>
          <a:ln>
            <a:solidFill>
              <a:srgbClr val="00B050"/>
            </a:solidFill>
          </a:ln>
        </p:spPr>
        <p:txBody>
          <a:bodyPr wrap="square" rtlCol="0">
            <a:spAutoFit/>
          </a:bodyPr>
          <a:lstStyle/>
          <a:p>
            <a:pPr algn="ctr"/>
            <a:r>
              <a:rPr lang="en-US" dirty="0"/>
              <a:t>Weight</a:t>
            </a:r>
          </a:p>
        </p:txBody>
      </p:sp>
      <p:sp>
        <p:nvSpPr>
          <p:cNvPr id="41" name="Rectangle 40"/>
          <p:cNvSpPr/>
          <p:nvPr/>
        </p:nvSpPr>
        <p:spPr>
          <a:xfrm>
            <a:off x="637310" y="5240627"/>
            <a:ext cx="6571030" cy="646331"/>
          </a:xfrm>
          <a:prstGeom prst="rect">
            <a:avLst/>
          </a:prstGeom>
        </p:spPr>
        <p:txBody>
          <a:bodyPr wrap="none">
            <a:spAutoFit/>
          </a:bodyPr>
          <a:lstStyle/>
          <a:p>
            <a:r>
              <a:rPr lang="en-US" dirty="0"/>
              <a:t>Observations?  Pro’s and Con’s of each option?</a:t>
            </a:r>
          </a:p>
          <a:p>
            <a:r>
              <a:rPr lang="en-US" dirty="0"/>
              <a:t>Reasons to use one option vs another?  Other Considerations?</a:t>
            </a:r>
          </a:p>
        </p:txBody>
      </p:sp>
      <p:sp>
        <p:nvSpPr>
          <p:cNvPr id="43" name="Rectangle 42"/>
          <p:cNvSpPr/>
          <p:nvPr/>
        </p:nvSpPr>
        <p:spPr>
          <a:xfrm>
            <a:off x="5181600" y="3718918"/>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Rectangle 27"/>
          <p:cNvSpPr/>
          <p:nvPr/>
        </p:nvSpPr>
        <p:spPr>
          <a:xfrm>
            <a:off x="1374638" y="2355577"/>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3668604" y="2584177"/>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1374638" y="2584177"/>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ectangle 36"/>
          <p:cNvSpPr/>
          <p:nvPr/>
        </p:nvSpPr>
        <p:spPr>
          <a:xfrm>
            <a:off x="2043451" y="3078879"/>
            <a:ext cx="1184940" cy="369332"/>
          </a:xfrm>
          <a:prstGeom prst="rect">
            <a:avLst/>
          </a:prstGeom>
        </p:spPr>
        <p:txBody>
          <a:bodyPr wrap="none">
            <a:spAutoFit/>
          </a:bodyPr>
          <a:lstStyle/>
          <a:p>
            <a:r>
              <a:rPr lang="en-US" dirty="0"/>
              <a:t>Option #1</a:t>
            </a:r>
          </a:p>
        </p:txBody>
      </p:sp>
      <p:sp>
        <p:nvSpPr>
          <p:cNvPr id="44" name="TextBox 43"/>
          <p:cNvSpPr txBox="1"/>
          <p:nvPr/>
        </p:nvSpPr>
        <p:spPr>
          <a:xfrm>
            <a:off x="2102511" y="1974576"/>
            <a:ext cx="997787" cy="381000"/>
          </a:xfrm>
          <a:prstGeom prst="rect">
            <a:avLst/>
          </a:prstGeom>
          <a:noFill/>
          <a:ln>
            <a:solidFill>
              <a:srgbClr val="00B050"/>
            </a:solidFill>
          </a:ln>
        </p:spPr>
        <p:txBody>
          <a:bodyPr wrap="square" rtlCol="0">
            <a:spAutoFit/>
          </a:bodyPr>
          <a:lstStyle/>
          <a:p>
            <a:pPr algn="ctr"/>
            <a:r>
              <a:rPr lang="en-US" dirty="0"/>
              <a:t>Weight</a:t>
            </a:r>
          </a:p>
        </p:txBody>
      </p:sp>
      <p:sp>
        <p:nvSpPr>
          <p:cNvPr id="45" name="Rectangle 44"/>
          <p:cNvSpPr/>
          <p:nvPr/>
        </p:nvSpPr>
        <p:spPr>
          <a:xfrm>
            <a:off x="1374638" y="3712295"/>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Isosceles Triangle 1"/>
          <p:cNvSpPr/>
          <p:nvPr/>
        </p:nvSpPr>
        <p:spPr>
          <a:xfrm rot="2755815">
            <a:off x="3323951" y="2287588"/>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Isosceles Triangle 45"/>
          <p:cNvSpPr/>
          <p:nvPr/>
        </p:nvSpPr>
        <p:spPr>
          <a:xfrm rot="8103401">
            <a:off x="3319194" y="3576264"/>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Isosceles Triangle 46"/>
          <p:cNvSpPr/>
          <p:nvPr/>
        </p:nvSpPr>
        <p:spPr>
          <a:xfrm rot="18917620">
            <a:off x="1109069" y="2296669"/>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Isosceles Triangle 47"/>
          <p:cNvSpPr/>
          <p:nvPr/>
        </p:nvSpPr>
        <p:spPr>
          <a:xfrm rot="13463793">
            <a:off x="1108189" y="3595216"/>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flipH="1">
            <a:off x="3722671" y="1912327"/>
            <a:ext cx="185823" cy="67185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3881958" y="1323880"/>
            <a:ext cx="1031051" cy="646331"/>
          </a:xfrm>
          <a:prstGeom prst="rect">
            <a:avLst/>
          </a:prstGeom>
          <a:noFill/>
        </p:spPr>
        <p:txBody>
          <a:bodyPr wrap="square" rtlCol="0">
            <a:spAutoFit/>
          </a:bodyPr>
          <a:lstStyle/>
          <a:p>
            <a:pPr algn="ctr"/>
            <a:r>
              <a:rPr lang="en-US" dirty="0"/>
              <a:t>Paper</a:t>
            </a:r>
          </a:p>
          <a:p>
            <a:pPr algn="ctr"/>
            <a:r>
              <a:rPr lang="en-US" dirty="0"/>
              <a:t>Gussets</a:t>
            </a:r>
          </a:p>
        </p:txBody>
      </p:sp>
      <p:sp>
        <p:nvSpPr>
          <p:cNvPr id="49" name="Rectangle 48"/>
          <p:cNvSpPr/>
          <p:nvPr/>
        </p:nvSpPr>
        <p:spPr>
          <a:xfrm rot="3605103">
            <a:off x="6335927" y="1761775"/>
            <a:ext cx="228600" cy="2784617"/>
          </a:xfrm>
          <a:prstGeom prst="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32"/>
          <p:cNvSpPr/>
          <p:nvPr/>
        </p:nvSpPr>
        <p:spPr>
          <a:xfrm>
            <a:off x="6255329" y="3289331"/>
            <a:ext cx="1184940" cy="369332"/>
          </a:xfrm>
          <a:prstGeom prst="rect">
            <a:avLst/>
          </a:prstGeom>
        </p:spPr>
        <p:txBody>
          <a:bodyPr wrap="none">
            <a:spAutoFit/>
          </a:bodyPr>
          <a:lstStyle/>
          <a:p>
            <a:r>
              <a:rPr lang="en-US" dirty="0"/>
              <a:t>Option #2</a:t>
            </a:r>
          </a:p>
        </p:txBody>
      </p:sp>
      <p:cxnSp>
        <p:nvCxnSpPr>
          <p:cNvPr id="26" name="Straight Arrow Connector 25"/>
          <p:cNvCxnSpPr/>
          <p:nvPr/>
        </p:nvCxnSpPr>
        <p:spPr>
          <a:xfrm flipH="1">
            <a:off x="6748242" y="1912327"/>
            <a:ext cx="564406" cy="104023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7194421" y="1262684"/>
            <a:ext cx="1454244" cy="646331"/>
          </a:xfrm>
          <a:prstGeom prst="rect">
            <a:avLst/>
          </a:prstGeom>
          <a:noFill/>
        </p:spPr>
        <p:txBody>
          <a:bodyPr wrap="none" rtlCol="0">
            <a:spAutoFit/>
          </a:bodyPr>
          <a:lstStyle/>
          <a:p>
            <a:pPr algn="ctr"/>
            <a:r>
              <a:rPr lang="en-US" dirty="0"/>
              <a:t>Wooden</a:t>
            </a:r>
          </a:p>
          <a:p>
            <a:pPr algn="ctr"/>
            <a:r>
              <a:rPr lang="en-US" dirty="0"/>
              <a:t>Cross Brace</a:t>
            </a:r>
          </a:p>
        </p:txBody>
      </p:sp>
      <p:cxnSp>
        <p:nvCxnSpPr>
          <p:cNvPr id="51" name="Straight Arrow Connector 50"/>
          <p:cNvCxnSpPr>
            <a:stCxn id="52" idx="3"/>
          </p:cNvCxnSpPr>
          <p:nvPr/>
        </p:nvCxnSpPr>
        <p:spPr>
          <a:xfrm>
            <a:off x="980998" y="2463120"/>
            <a:ext cx="382350" cy="789"/>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206427" y="2278454"/>
            <a:ext cx="774571" cy="369332"/>
          </a:xfrm>
          <a:prstGeom prst="rect">
            <a:avLst/>
          </a:prstGeom>
          <a:noFill/>
        </p:spPr>
        <p:txBody>
          <a:bodyPr wrap="none" rtlCol="0">
            <a:spAutoFit/>
          </a:bodyPr>
          <a:lstStyle/>
          <a:p>
            <a:r>
              <a:rPr lang="en-US" dirty="0"/>
              <a:t>Force</a:t>
            </a:r>
          </a:p>
        </p:txBody>
      </p:sp>
      <p:cxnSp>
        <p:nvCxnSpPr>
          <p:cNvPr id="55" name="Straight Arrow Connector 54"/>
          <p:cNvCxnSpPr>
            <a:stCxn id="56" idx="1"/>
          </p:cNvCxnSpPr>
          <p:nvPr/>
        </p:nvCxnSpPr>
        <p:spPr>
          <a:xfrm flipH="1">
            <a:off x="7703221" y="2478060"/>
            <a:ext cx="436644" cy="0"/>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8139865" y="2293394"/>
            <a:ext cx="774571" cy="369332"/>
          </a:xfrm>
          <a:prstGeom prst="rect">
            <a:avLst/>
          </a:prstGeom>
          <a:noFill/>
        </p:spPr>
        <p:txBody>
          <a:bodyPr wrap="square" rtlCol="0">
            <a:spAutoFit/>
          </a:bodyPr>
          <a:lstStyle/>
          <a:p>
            <a:r>
              <a:rPr lang="en-US" dirty="0"/>
              <a:t>Force</a:t>
            </a:r>
          </a:p>
        </p:txBody>
      </p:sp>
      <p:sp>
        <p:nvSpPr>
          <p:cNvPr id="4" name="Slide Number Placeholder 2">
            <a:extLst>
              <a:ext uri="{FF2B5EF4-FFF2-40B4-BE49-F238E27FC236}">
                <a16:creationId xmlns:a16="http://schemas.microsoft.com/office/drawing/2014/main" id="{F0B12459-B7A8-B836-1454-488CF1ABEAC3}"/>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18</a:t>
            </a:fld>
            <a:endParaRPr lang="en-US" dirty="0"/>
          </a:p>
        </p:txBody>
      </p:sp>
    </p:spTree>
    <p:extLst>
      <p:ext uri="{BB962C8B-B14F-4D97-AF65-F5344CB8AC3E}">
        <p14:creationId xmlns:p14="http://schemas.microsoft.com/office/powerpoint/2010/main" val="84604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35782" y="4713193"/>
            <a:ext cx="2876550" cy="687643"/>
          </a:xfrm>
        </p:spPr>
        <p:txBody>
          <a:bodyPr/>
          <a:lstStyle/>
          <a:p>
            <a:r>
              <a:rPr lang="en-US" sz="2400" dirty="0"/>
              <a:t>Structural Stability</a:t>
            </a:r>
            <a:endParaRPr lang="en-US" sz="3600" dirty="0"/>
          </a:p>
        </p:txBody>
      </p:sp>
      <p:sp>
        <p:nvSpPr>
          <p:cNvPr id="8" name="TextBox 7"/>
          <p:cNvSpPr txBox="1"/>
          <p:nvPr/>
        </p:nvSpPr>
        <p:spPr>
          <a:xfrm>
            <a:off x="76200" y="3947518"/>
            <a:ext cx="8991600" cy="369332"/>
          </a:xfrm>
          <a:prstGeom prst="rect">
            <a:avLst/>
          </a:prstGeom>
          <a:solidFill>
            <a:schemeClr val="tx1"/>
          </a:solidFill>
        </p:spPr>
        <p:txBody>
          <a:bodyPr wrap="square" rtlCol="0">
            <a:spAutoFit/>
          </a:bodyPr>
          <a:lstStyle/>
          <a:p>
            <a:pPr algn="ctr"/>
            <a:r>
              <a:rPr lang="en-US" dirty="0">
                <a:solidFill>
                  <a:schemeClr val="bg1"/>
                </a:solidFill>
              </a:rPr>
              <a:t>GROUND</a:t>
            </a:r>
          </a:p>
        </p:txBody>
      </p:sp>
      <p:sp>
        <p:nvSpPr>
          <p:cNvPr id="41" name="Rectangle 40"/>
          <p:cNvSpPr/>
          <p:nvPr/>
        </p:nvSpPr>
        <p:spPr>
          <a:xfrm>
            <a:off x="635782" y="5427430"/>
            <a:ext cx="3570208" cy="646331"/>
          </a:xfrm>
          <a:prstGeom prst="rect">
            <a:avLst/>
          </a:prstGeom>
        </p:spPr>
        <p:txBody>
          <a:bodyPr wrap="none">
            <a:spAutoFit/>
          </a:bodyPr>
          <a:lstStyle/>
          <a:p>
            <a:r>
              <a:rPr lang="en-US" dirty="0"/>
              <a:t>Any concerns with this structure?</a:t>
            </a:r>
          </a:p>
          <a:p>
            <a:endParaRPr lang="en-US" dirty="0"/>
          </a:p>
        </p:txBody>
      </p:sp>
      <p:sp>
        <p:nvSpPr>
          <p:cNvPr id="28" name="Rectangle 27"/>
          <p:cNvSpPr/>
          <p:nvPr/>
        </p:nvSpPr>
        <p:spPr>
          <a:xfrm>
            <a:off x="5181600" y="2362200"/>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Rectangle 28"/>
          <p:cNvSpPr/>
          <p:nvPr/>
        </p:nvSpPr>
        <p:spPr>
          <a:xfrm>
            <a:off x="7475566" y="2590800"/>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Rectangle 29"/>
          <p:cNvSpPr/>
          <p:nvPr/>
        </p:nvSpPr>
        <p:spPr>
          <a:xfrm>
            <a:off x="5181600" y="2590800"/>
            <a:ext cx="228600" cy="1356718"/>
          </a:xfrm>
          <a:prstGeom prst="rect">
            <a:avLst/>
          </a:prstGeom>
          <a:solidFill>
            <a:srgbClr val="006CDD"/>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Rectangle 44"/>
          <p:cNvSpPr/>
          <p:nvPr/>
        </p:nvSpPr>
        <p:spPr>
          <a:xfrm>
            <a:off x="5181600" y="3718918"/>
            <a:ext cx="2522566" cy="228600"/>
          </a:xfrm>
          <a:prstGeom prst="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Isosceles Triangle 1"/>
          <p:cNvSpPr/>
          <p:nvPr/>
        </p:nvSpPr>
        <p:spPr>
          <a:xfrm rot="2755815">
            <a:off x="7130913" y="2294211"/>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6" name="Isosceles Triangle 45"/>
          <p:cNvSpPr/>
          <p:nvPr/>
        </p:nvSpPr>
        <p:spPr>
          <a:xfrm rot="8103401">
            <a:off x="7126156" y="3582887"/>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Isosceles Triangle 46"/>
          <p:cNvSpPr/>
          <p:nvPr/>
        </p:nvSpPr>
        <p:spPr>
          <a:xfrm rot="18917620">
            <a:off x="4916031" y="2303292"/>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Isosceles Triangle 47"/>
          <p:cNvSpPr/>
          <p:nvPr/>
        </p:nvSpPr>
        <p:spPr>
          <a:xfrm rot="13463793">
            <a:off x="4915151" y="3601839"/>
            <a:ext cx="843081" cy="427118"/>
          </a:xfrm>
          <a:prstGeom prst="triangle">
            <a:avLst/>
          </a:prstGeom>
          <a:solidFill>
            <a:srgbClr val="B1FE13"/>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1295400" y="2086604"/>
            <a:ext cx="5496009" cy="246269"/>
          </a:xfrm>
          <a:prstGeom prst="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6387188" y="1992867"/>
            <a:ext cx="89812" cy="723303"/>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TextBox 33"/>
          <p:cNvSpPr txBox="1"/>
          <p:nvPr/>
        </p:nvSpPr>
        <p:spPr>
          <a:xfrm>
            <a:off x="1323109" y="1560563"/>
            <a:ext cx="997787" cy="523220"/>
          </a:xfrm>
          <a:prstGeom prst="rect">
            <a:avLst/>
          </a:prstGeom>
          <a:noFill/>
          <a:ln>
            <a:solidFill>
              <a:srgbClr val="00B050"/>
            </a:solidFill>
          </a:ln>
        </p:spPr>
        <p:txBody>
          <a:bodyPr wrap="square" rtlCol="0">
            <a:spAutoFit/>
          </a:bodyPr>
          <a:lstStyle/>
          <a:p>
            <a:pPr algn="ctr"/>
            <a:r>
              <a:rPr lang="en-US" sz="1400" dirty="0"/>
              <a:t>Load</a:t>
            </a:r>
          </a:p>
          <a:p>
            <a:pPr algn="ctr"/>
            <a:r>
              <a:rPr lang="en-US" sz="1400" dirty="0"/>
              <a:t>2lb</a:t>
            </a:r>
          </a:p>
        </p:txBody>
      </p:sp>
      <p:cxnSp>
        <p:nvCxnSpPr>
          <p:cNvPr id="35" name="Straight Arrow Connector 34"/>
          <p:cNvCxnSpPr>
            <a:stCxn id="36" idx="1"/>
            <a:endCxn id="6" idx="0"/>
          </p:cNvCxnSpPr>
          <p:nvPr/>
        </p:nvCxnSpPr>
        <p:spPr>
          <a:xfrm flipH="1">
            <a:off x="6432094" y="1745229"/>
            <a:ext cx="738619" cy="24763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36" name="TextBox 35"/>
          <p:cNvSpPr txBox="1"/>
          <p:nvPr/>
        </p:nvSpPr>
        <p:spPr>
          <a:xfrm>
            <a:off x="7170713" y="1560563"/>
            <a:ext cx="1300356" cy="369332"/>
          </a:xfrm>
          <a:prstGeom prst="rect">
            <a:avLst/>
          </a:prstGeom>
          <a:noFill/>
        </p:spPr>
        <p:txBody>
          <a:bodyPr wrap="none" rtlCol="0">
            <a:spAutoFit/>
          </a:bodyPr>
          <a:lstStyle/>
          <a:p>
            <a:pPr algn="ctr"/>
            <a:r>
              <a:rPr lang="en-US" dirty="0"/>
              <a:t>Pivot Shaft</a:t>
            </a:r>
          </a:p>
        </p:txBody>
      </p:sp>
      <p:sp>
        <p:nvSpPr>
          <p:cNvPr id="19" name="TextBox 18"/>
          <p:cNvSpPr txBox="1"/>
          <p:nvPr/>
        </p:nvSpPr>
        <p:spPr>
          <a:xfrm>
            <a:off x="3671118" y="3347544"/>
            <a:ext cx="1069744" cy="523220"/>
          </a:xfrm>
          <a:prstGeom prst="rect">
            <a:avLst/>
          </a:prstGeom>
          <a:noFill/>
          <a:ln>
            <a:solidFill>
              <a:srgbClr val="00B050"/>
            </a:solidFill>
          </a:ln>
        </p:spPr>
        <p:txBody>
          <a:bodyPr wrap="square" rtlCol="0">
            <a:spAutoFit/>
          </a:bodyPr>
          <a:lstStyle/>
          <a:p>
            <a:pPr algn="ctr"/>
            <a:r>
              <a:rPr lang="en-US" sz="1400" dirty="0"/>
              <a:t>Base </a:t>
            </a:r>
          </a:p>
          <a:p>
            <a:pPr algn="ctr"/>
            <a:r>
              <a:rPr lang="en-US" sz="1400" dirty="0">
                <a:latin typeface="Times New Roman" panose="02020603050405020304" pitchFamily="18" charset="0"/>
                <a:cs typeface="Times New Roman" panose="02020603050405020304" pitchFamily="18" charset="0"/>
              </a:rPr>
              <a:t>½</a:t>
            </a:r>
            <a:r>
              <a:rPr lang="en-US" sz="1400" dirty="0"/>
              <a:t>lb</a:t>
            </a:r>
          </a:p>
        </p:txBody>
      </p:sp>
      <p:cxnSp>
        <p:nvCxnSpPr>
          <p:cNvPr id="21" name="Straight Arrow Connector 20"/>
          <p:cNvCxnSpPr>
            <a:stCxn id="19" idx="3"/>
          </p:cNvCxnSpPr>
          <p:nvPr/>
        </p:nvCxnSpPr>
        <p:spPr>
          <a:xfrm flipV="1">
            <a:off x="4740862" y="3117302"/>
            <a:ext cx="534872" cy="491852"/>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796397" y="2575328"/>
            <a:ext cx="847395" cy="523220"/>
          </a:xfrm>
          <a:prstGeom prst="rect">
            <a:avLst/>
          </a:prstGeom>
          <a:noFill/>
          <a:ln>
            <a:solidFill>
              <a:srgbClr val="00B050"/>
            </a:solidFill>
          </a:ln>
        </p:spPr>
        <p:txBody>
          <a:bodyPr wrap="square" rtlCol="0">
            <a:spAutoFit/>
          </a:bodyPr>
          <a:lstStyle/>
          <a:p>
            <a:pPr algn="ctr"/>
            <a:r>
              <a:rPr lang="en-US" sz="1400" dirty="0"/>
              <a:t>Arm</a:t>
            </a:r>
          </a:p>
          <a:p>
            <a:pPr algn="ctr"/>
            <a:r>
              <a:rPr lang="en-US" sz="1400" dirty="0"/>
              <a:t>1lb</a:t>
            </a:r>
          </a:p>
        </p:txBody>
      </p:sp>
      <p:cxnSp>
        <p:nvCxnSpPr>
          <p:cNvPr id="32" name="Straight Arrow Connector 31"/>
          <p:cNvCxnSpPr>
            <a:stCxn id="25" idx="3"/>
          </p:cNvCxnSpPr>
          <p:nvPr/>
        </p:nvCxnSpPr>
        <p:spPr>
          <a:xfrm flipV="1">
            <a:off x="3643792" y="2299732"/>
            <a:ext cx="537113" cy="53720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 name="Slide Number Placeholder 2">
            <a:extLst>
              <a:ext uri="{FF2B5EF4-FFF2-40B4-BE49-F238E27FC236}">
                <a16:creationId xmlns:a16="http://schemas.microsoft.com/office/drawing/2014/main" id="{24830756-B2AE-DC77-BAA5-6DB2D774B958}"/>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19</a:t>
            </a:fld>
            <a:endParaRPr lang="en-US"/>
          </a:p>
        </p:txBody>
      </p:sp>
    </p:spTree>
    <p:extLst>
      <p:ext uri="{BB962C8B-B14F-4D97-AF65-F5344CB8AC3E}">
        <p14:creationId xmlns:p14="http://schemas.microsoft.com/office/powerpoint/2010/main" val="6708919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484B2-2031-8886-8BF5-86740122A93F}"/>
              </a:ext>
            </a:extLst>
          </p:cNvPr>
          <p:cNvSpPr>
            <a:spLocks noGrp="1"/>
          </p:cNvSpPr>
          <p:nvPr>
            <p:ph type="title"/>
          </p:nvPr>
        </p:nvSpPr>
        <p:spPr>
          <a:xfrm>
            <a:off x="628650" y="180110"/>
            <a:ext cx="7886700" cy="533399"/>
          </a:xfrm>
        </p:spPr>
        <p:txBody>
          <a:bodyPr/>
          <a:lstStyle/>
          <a:p>
            <a:r>
              <a:rPr lang="en-CA" sz="2800" dirty="0"/>
              <a:t>Index of sections:</a:t>
            </a:r>
          </a:p>
        </p:txBody>
      </p:sp>
      <p:sp>
        <p:nvSpPr>
          <p:cNvPr id="3" name="Content Placeholder 2">
            <a:extLst>
              <a:ext uri="{FF2B5EF4-FFF2-40B4-BE49-F238E27FC236}">
                <a16:creationId xmlns:a16="http://schemas.microsoft.com/office/drawing/2014/main" id="{9ECBA109-5E1E-9D70-AF81-4E14EF570346}"/>
              </a:ext>
            </a:extLst>
          </p:cNvPr>
          <p:cNvSpPr>
            <a:spLocks noGrp="1"/>
          </p:cNvSpPr>
          <p:nvPr>
            <p:ph idx="1"/>
          </p:nvPr>
        </p:nvSpPr>
        <p:spPr>
          <a:xfrm>
            <a:off x="642505" y="713509"/>
            <a:ext cx="7886700" cy="5354783"/>
          </a:xfrm>
        </p:spPr>
        <p:txBody>
          <a:bodyPr/>
          <a:lstStyle/>
          <a:p>
            <a:pPr>
              <a:buAutoNum type="arabicPeriod"/>
            </a:pPr>
            <a:r>
              <a:rPr lang="en-CA" sz="1600" dirty="0"/>
              <a:t>(4) Safety considerations</a:t>
            </a:r>
          </a:p>
          <a:p>
            <a:pPr>
              <a:buAutoNum type="arabicPeriod"/>
            </a:pPr>
            <a:r>
              <a:rPr lang="en-CA" sz="1600" dirty="0"/>
              <a:t>(5 - 8) Construction tips: using wood glue, </a:t>
            </a:r>
            <a:r>
              <a:rPr lang="en-US" sz="1600" dirty="0"/>
              <a:t>using the miter box and hand saw to cut wood</a:t>
            </a:r>
            <a:r>
              <a:rPr lang="en-CA" sz="1600" dirty="0"/>
              <a:t>, </a:t>
            </a:r>
            <a:r>
              <a:rPr lang="en-US" sz="1600" dirty="0"/>
              <a:t>using the hand drill to drill a hole in a syringe</a:t>
            </a:r>
          </a:p>
          <a:p>
            <a:pPr>
              <a:buAutoNum type="arabicPeriod"/>
            </a:pPr>
            <a:r>
              <a:rPr lang="en-US" sz="1600" dirty="0"/>
              <a:t>(9-11) Making a (4” – 100mm) cube</a:t>
            </a:r>
          </a:p>
          <a:p>
            <a:pPr>
              <a:buAutoNum type="arabicPeriod"/>
            </a:pPr>
            <a:r>
              <a:rPr lang="en-US" sz="1600" dirty="0"/>
              <a:t>(12) Lifter </a:t>
            </a:r>
          </a:p>
          <a:p>
            <a:pPr>
              <a:buAutoNum type="arabicPeriod"/>
            </a:pPr>
            <a:r>
              <a:rPr lang="en-US" sz="1600" dirty="0"/>
              <a:t>(13) Rotating Platform </a:t>
            </a:r>
          </a:p>
          <a:p>
            <a:pPr>
              <a:buAutoNum type="arabicPeriod"/>
            </a:pPr>
            <a:r>
              <a:rPr lang="en-CA" sz="1600" dirty="0"/>
              <a:t>(14) Documents checklist to refer to during presentation</a:t>
            </a:r>
          </a:p>
          <a:p>
            <a:pPr>
              <a:buAutoNum type="arabicPeriod"/>
            </a:pPr>
            <a:r>
              <a:rPr lang="en-CA" sz="1600" dirty="0"/>
              <a:t>(15 -23) Maximise Portfolio points:</a:t>
            </a:r>
          </a:p>
          <a:p>
            <a:pPr lvl="1">
              <a:buAutoNum type="arabicPeriod"/>
            </a:pPr>
            <a:r>
              <a:rPr lang="en-CA" sz="1400" dirty="0"/>
              <a:t>(17-20)  Strong &amp; Stable Structure</a:t>
            </a:r>
          </a:p>
          <a:p>
            <a:pPr lvl="1">
              <a:buAutoNum type="arabicPeriod"/>
            </a:pPr>
            <a:r>
              <a:rPr lang="en-CA" sz="1400" dirty="0"/>
              <a:t>(21-22) Placement of Fluid Power systems</a:t>
            </a:r>
          </a:p>
          <a:p>
            <a:pPr lvl="1">
              <a:buFontTx/>
              <a:buAutoNum type="arabicPeriod"/>
            </a:pPr>
            <a:r>
              <a:rPr lang="en-CA" sz="1400" dirty="0"/>
              <a:t>(23) Iso-Ortho views illustrated </a:t>
            </a:r>
          </a:p>
          <a:p>
            <a:pPr lvl="1">
              <a:buFontTx/>
              <a:buAutoNum type="arabicPeriod"/>
            </a:pPr>
            <a:r>
              <a:rPr lang="en-US" sz="1400" dirty="0"/>
              <a:t>(24) </a:t>
            </a:r>
            <a:r>
              <a:rPr lang="en-CA" sz="1400" dirty="0"/>
              <a:t>Portfolio Template and Checklist</a:t>
            </a:r>
          </a:p>
          <a:p>
            <a:pPr>
              <a:buAutoNum type="arabicPeriod"/>
            </a:pPr>
            <a:r>
              <a:rPr lang="en-US" sz="1600" dirty="0"/>
              <a:t>(25) Team work and work habits </a:t>
            </a:r>
          </a:p>
          <a:p>
            <a:pPr>
              <a:buAutoNum type="arabicPeriod"/>
            </a:pPr>
            <a:r>
              <a:rPr lang="en-US" sz="1600" dirty="0"/>
              <a:t>(26-28) The Challenge and its process</a:t>
            </a:r>
          </a:p>
          <a:p>
            <a:pPr>
              <a:buFontTx/>
              <a:buAutoNum type="arabicPeriod"/>
            </a:pPr>
            <a:r>
              <a:rPr lang="en-US" sz="1600" dirty="0"/>
              <a:t>(29 -30) </a:t>
            </a:r>
            <a:r>
              <a:rPr lang="en-CA" sz="1600" dirty="0"/>
              <a:t>Using the piston-syringe clips</a:t>
            </a:r>
            <a:endParaRPr lang="en-US" sz="1600" dirty="0"/>
          </a:p>
          <a:p>
            <a:pPr>
              <a:buAutoNum type="arabicPeriod"/>
            </a:pPr>
            <a:r>
              <a:rPr lang="en-US" sz="1600" dirty="0"/>
              <a:t> (31 – 33) </a:t>
            </a:r>
            <a:r>
              <a:rPr kumimoji="0" lang="en-US" sz="1600" b="0" i="0" u="none" strike="noStrike" kern="1200" cap="none" spc="0" normalizeH="0" baseline="0" noProof="0" dirty="0">
                <a:ln>
                  <a:noFill/>
                </a:ln>
                <a:solidFill>
                  <a:srgbClr val="000000"/>
                </a:solidFill>
                <a:effectLst/>
                <a:uLnTx/>
                <a:uFillTx/>
                <a:latin typeface="Arial" charset="0"/>
                <a:ea typeface="ＭＳ Ｐゴシック" charset="0"/>
              </a:rPr>
              <a:t>Base block and 4” Squares</a:t>
            </a:r>
          </a:p>
          <a:p>
            <a:pPr>
              <a:buAutoNum type="arabicPeriod"/>
            </a:pPr>
            <a:r>
              <a:rPr lang="en-US" sz="1600" kern="1200" dirty="0">
                <a:solidFill>
                  <a:srgbClr val="000000"/>
                </a:solidFill>
                <a:latin typeface="Arial" charset="0"/>
                <a:ea typeface="ＭＳ Ｐゴシック" charset="0"/>
              </a:rPr>
              <a:t>(34) Safety Review</a:t>
            </a:r>
          </a:p>
          <a:p>
            <a:pPr>
              <a:buAutoNum type="arabicPeriod"/>
            </a:pPr>
            <a:r>
              <a:rPr lang="en-US" sz="1600" kern="1200" dirty="0">
                <a:solidFill>
                  <a:srgbClr val="000000"/>
                </a:solidFill>
                <a:latin typeface="Arial" charset="0"/>
                <a:ea typeface="ＭＳ Ｐゴシック" charset="0"/>
              </a:rPr>
              <a:t>(35 - 36)  Using sample resources</a:t>
            </a:r>
          </a:p>
          <a:p>
            <a:pPr>
              <a:buAutoNum type="arabicPeriod"/>
            </a:pPr>
            <a:r>
              <a:rPr lang="en-US" sz="1600" kern="1200" dirty="0">
                <a:solidFill>
                  <a:srgbClr val="000000"/>
                </a:solidFill>
                <a:latin typeface="Arial" charset="0"/>
                <a:ea typeface="ＭＳ Ｐゴシック" charset="0"/>
              </a:rPr>
              <a:t>(37 – 41) Sketching and organizing your time</a:t>
            </a:r>
            <a:endParaRPr lang="en-US" sz="1600" dirty="0"/>
          </a:p>
        </p:txBody>
      </p:sp>
      <p:sp>
        <p:nvSpPr>
          <p:cNvPr id="4" name="Slide Number Placeholder 2">
            <a:extLst>
              <a:ext uri="{FF2B5EF4-FFF2-40B4-BE49-F238E27FC236}">
                <a16:creationId xmlns:a16="http://schemas.microsoft.com/office/drawing/2014/main" id="{56BC63B9-8D0D-86E2-9951-7B6CAA588578}"/>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a:t>
            </a:fld>
            <a:endParaRPr lang="en-US" dirty="0"/>
          </a:p>
        </p:txBody>
      </p:sp>
    </p:spTree>
    <p:extLst>
      <p:ext uri="{BB962C8B-B14F-4D97-AF65-F5344CB8AC3E}">
        <p14:creationId xmlns:p14="http://schemas.microsoft.com/office/powerpoint/2010/main" val="40112346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rot="20254261">
            <a:off x="852434" y="2235639"/>
            <a:ext cx="7543800" cy="2333625"/>
          </a:xfrm>
          <a:prstGeom prst="rect">
            <a:avLst/>
          </a:prstGeom>
        </p:spPr>
      </p:pic>
      <p:sp>
        <p:nvSpPr>
          <p:cNvPr id="3" name="Title 2"/>
          <p:cNvSpPr>
            <a:spLocks noGrp="1"/>
          </p:cNvSpPr>
          <p:nvPr>
            <p:ph type="title"/>
          </p:nvPr>
        </p:nvSpPr>
        <p:spPr>
          <a:xfrm>
            <a:off x="711119" y="4495801"/>
            <a:ext cx="2946481" cy="500991"/>
          </a:xfrm>
        </p:spPr>
        <p:txBody>
          <a:bodyPr/>
          <a:lstStyle/>
          <a:p>
            <a:r>
              <a:rPr lang="en-US" sz="2400" dirty="0"/>
              <a:t>Structural Stability</a:t>
            </a:r>
            <a:endParaRPr lang="en-US" sz="3600" dirty="0"/>
          </a:p>
        </p:txBody>
      </p:sp>
      <p:sp>
        <p:nvSpPr>
          <p:cNvPr id="8" name="TextBox 7"/>
          <p:cNvSpPr txBox="1"/>
          <p:nvPr/>
        </p:nvSpPr>
        <p:spPr>
          <a:xfrm>
            <a:off x="147070" y="4126469"/>
            <a:ext cx="8991600" cy="369332"/>
          </a:xfrm>
          <a:prstGeom prst="rect">
            <a:avLst/>
          </a:prstGeom>
          <a:solidFill>
            <a:schemeClr val="tx1"/>
          </a:solidFill>
        </p:spPr>
        <p:txBody>
          <a:bodyPr wrap="square" rtlCol="0">
            <a:spAutoFit/>
          </a:bodyPr>
          <a:lstStyle/>
          <a:p>
            <a:pPr algn="ctr"/>
            <a:r>
              <a:rPr lang="en-US" dirty="0">
                <a:solidFill>
                  <a:schemeClr val="bg1"/>
                </a:solidFill>
              </a:rPr>
              <a:t>GROUND</a:t>
            </a:r>
          </a:p>
        </p:txBody>
      </p:sp>
      <p:sp>
        <p:nvSpPr>
          <p:cNvPr id="41" name="Rectangle 40"/>
          <p:cNvSpPr/>
          <p:nvPr/>
        </p:nvSpPr>
        <p:spPr>
          <a:xfrm>
            <a:off x="628650" y="4996792"/>
            <a:ext cx="4552950" cy="923330"/>
          </a:xfrm>
          <a:prstGeom prst="rect">
            <a:avLst/>
          </a:prstGeom>
        </p:spPr>
        <p:txBody>
          <a:bodyPr wrap="square">
            <a:spAutoFit/>
          </a:bodyPr>
          <a:lstStyle/>
          <a:p>
            <a:r>
              <a:rPr lang="en-US" dirty="0"/>
              <a:t>The device will tip over - Why?</a:t>
            </a:r>
          </a:p>
          <a:p>
            <a:endParaRPr lang="en-US" dirty="0"/>
          </a:p>
          <a:p>
            <a:r>
              <a:rPr lang="en-US" dirty="0"/>
              <a:t>How do we prevent this?</a:t>
            </a:r>
          </a:p>
        </p:txBody>
      </p:sp>
      <p:sp>
        <p:nvSpPr>
          <p:cNvPr id="2" name="Slide Number Placeholder 2">
            <a:extLst>
              <a:ext uri="{FF2B5EF4-FFF2-40B4-BE49-F238E27FC236}">
                <a16:creationId xmlns:a16="http://schemas.microsoft.com/office/drawing/2014/main" id="{3DE8E954-5055-C1D2-FD2A-813B58161271}"/>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20</a:t>
            </a:fld>
            <a:endParaRPr lang="en-US" dirty="0"/>
          </a:p>
        </p:txBody>
      </p:sp>
    </p:spTree>
    <p:extLst>
      <p:ext uri="{BB962C8B-B14F-4D97-AF65-F5344CB8AC3E}">
        <p14:creationId xmlns:p14="http://schemas.microsoft.com/office/powerpoint/2010/main" val="6469352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BE9DA-5A14-44CD-853F-E7B54B54AAE5}"/>
              </a:ext>
            </a:extLst>
          </p:cNvPr>
          <p:cNvSpPr>
            <a:spLocks noGrp="1"/>
          </p:cNvSpPr>
          <p:nvPr>
            <p:ph type="title"/>
          </p:nvPr>
        </p:nvSpPr>
        <p:spPr>
          <a:xfrm>
            <a:off x="628650" y="1447800"/>
            <a:ext cx="7886700" cy="685800"/>
          </a:xfrm>
        </p:spPr>
        <p:txBody>
          <a:bodyPr/>
          <a:lstStyle/>
          <a:p>
            <a:pPr algn="ctr"/>
            <a:r>
              <a:rPr lang="en-CA" sz="2800" dirty="0"/>
              <a:t>Placement of Hydraulic or Pneumatic Systems</a:t>
            </a:r>
            <a:endParaRPr lang="en-US" sz="2800" dirty="0"/>
          </a:p>
        </p:txBody>
      </p:sp>
      <p:pic>
        <p:nvPicPr>
          <p:cNvPr id="5" name="Content Placeholder 4">
            <a:extLst>
              <a:ext uri="{FF2B5EF4-FFF2-40B4-BE49-F238E27FC236}">
                <a16:creationId xmlns:a16="http://schemas.microsoft.com/office/drawing/2014/main" id="{8BE19A25-833B-494A-B0C5-958672B6E7FE}"/>
              </a:ext>
            </a:extLst>
          </p:cNvPr>
          <p:cNvPicPr>
            <a:picLocks noGrp="1" noChangeAspect="1"/>
          </p:cNvPicPr>
          <p:nvPr>
            <p:ph idx="1"/>
          </p:nvPr>
        </p:nvPicPr>
        <p:blipFill>
          <a:blip r:embed="rId2"/>
          <a:stretch>
            <a:fillRect/>
          </a:stretch>
        </p:blipFill>
        <p:spPr>
          <a:xfrm>
            <a:off x="914400" y="2133600"/>
            <a:ext cx="5138741" cy="3509963"/>
          </a:xfrm>
        </p:spPr>
      </p:pic>
      <p:sp>
        <p:nvSpPr>
          <p:cNvPr id="3" name="TextBox 2">
            <a:extLst>
              <a:ext uri="{FF2B5EF4-FFF2-40B4-BE49-F238E27FC236}">
                <a16:creationId xmlns:a16="http://schemas.microsoft.com/office/drawing/2014/main" id="{0ADDF789-3E2D-4E83-85A3-5FCFBAC7DB11}"/>
              </a:ext>
            </a:extLst>
          </p:cNvPr>
          <p:cNvSpPr txBox="1"/>
          <p:nvPr/>
        </p:nvSpPr>
        <p:spPr>
          <a:xfrm>
            <a:off x="6212798" y="2153587"/>
            <a:ext cx="2590800" cy="3416320"/>
          </a:xfrm>
          <a:prstGeom prst="rect">
            <a:avLst/>
          </a:prstGeom>
          <a:noFill/>
        </p:spPr>
        <p:txBody>
          <a:bodyPr wrap="square" rtlCol="0">
            <a:spAutoFit/>
          </a:bodyPr>
          <a:lstStyle/>
          <a:p>
            <a:r>
              <a:rPr lang="en-US" dirty="0"/>
              <a:t>Rationale used to decide on the type of fluid power used and where to place the piston-syringes. This device is a</a:t>
            </a:r>
            <a:r>
              <a:rPr lang="en-CA" dirty="0"/>
              <a:t>n elegant design where the actuating pistons (the pistons that attach to the device) are placed so as to maximize levered movement</a:t>
            </a:r>
            <a:endParaRPr lang="en-US" dirty="0"/>
          </a:p>
        </p:txBody>
      </p:sp>
      <p:sp>
        <p:nvSpPr>
          <p:cNvPr id="4" name="Slide Number Placeholder 2">
            <a:extLst>
              <a:ext uri="{FF2B5EF4-FFF2-40B4-BE49-F238E27FC236}">
                <a16:creationId xmlns:a16="http://schemas.microsoft.com/office/drawing/2014/main" id="{52F44B22-5DFB-8B8F-27CC-B7889072DBEE}"/>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21</a:t>
            </a:fld>
            <a:endParaRPr lang="en-US"/>
          </a:p>
        </p:txBody>
      </p:sp>
    </p:spTree>
    <p:extLst>
      <p:ext uri="{BB962C8B-B14F-4D97-AF65-F5344CB8AC3E}">
        <p14:creationId xmlns:p14="http://schemas.microsoft.com/office/powerpoint/2010/main" val="26732797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545771"/>
            <a:ext cx="5798068" cy="4419600"/>
          </a:xfrm>
          <a:prstGeom prst="rect">
            <a:avLst/>
          </a:prstGeom>
          <a:ln w="38100">
            <a:solidFill>
              <a:schemeClr val="tx1"/>
            </a:solidFill>
          </a:ln>
        </p:spPr>
      </p:pic>
      <p:sp>
        <p:nvSpPr>
          <p:cNvPr id="3" name="Slide Number Placeholder 2">
            <a:extLst>
              <a:ext uri="{FF2B5EF4-FFF2-40B4-BE49-F238E27FC236}">
                <a16:creationId xmlns:a16="http://schemas.microsoft.com/office/drawing/2014/main" id="{DCBBBA9D-F58B-35F3-1865-C306D8FBA58F}"/>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22</a:t>
            </a:fld>
            <a:endParaRPr lang="en-US" dirty="0"/>
          </a:p>
        </p:txBody>
      </p:sp>
    </p:spTree>
    <p:extLst>
      <p:ext uri="{BB962C8B-B14F-4D97-AF65-F5344CB8AC3E}">
        <p14:creationId xmlns:p14="http://schemas.microsoft.com/office/powerpoint/2010/main" val="731482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8650" y="4343400"/>
            <a:ext cx="7886700" cy="1644084"/>
          </a:xfrm>
        </p:spPr>
        <p:txBody>
          <a:bodyPr/>
          <a:lstStyle/>
          <a:p>
            <a:pPr marL="0" indent="0">
              <a:buNone/>
            </a:pPr>
            <a:endParaRPr lang="en-US" sz="2000" dirty="0"/>
          </a:p>
          <a:p>
            <a:pPr marL="457200" lvl="1" indent="0">
              <a:buNone/>
            </a:pPr>
            <a:r>
              <a:rPr lang="en-US" sz="1800" dirty="0"/>
              <a:t>An Orthographic &amp; Isometric Lesson is available with the following curriculum: </a:t>
            </a:r>
            <a:r>
              <a:rPr lang="en-US" sz="1600" i="1" dirty="0"/>
              <a:t>Plot Frame Criteria &amp; Purpose, Orthographic View Creation &amp; Methods, Isometric View Creation &amp; Methods, Hidden Lines &amp; How They Are Used and Practice Exercises</a:t>
            </a:r>
            <a:endParaRPr lang="en-US" sz="1600" i="1" dirty="0">
              <a:solidFill>
                <a:srgbClr val="FF0000"/>
              </a:solidFill>
            </a:endParaRPr>
          </a:p>
          <a:p>
            <a:pPr marL="0" indent="0">
              <a:buNone/>
            </a:pPr>
            <a:endParaRPr lang="en-US" sz="2400" dirty="0"/>
          </a:p>
        </p:txBody>
      </p:sp>
      <p:pic>
        <p:nvPicPr>
          <p:cNvPr id="7" name="Picture 6">
            <a:extLst>
              <a:ext uri="{FF2B5EF4-FFF2-40B4-BE49-F238E27FC236}">
                <a16:creationId xmlns:a16="http://schemas.microsoft.com/office/drawing/2014/main" id="{B1B43AC3-EAB6-8C4B-AB2F-C71A16998634}"/>
              </a:ext>
            </a:extLst>
          </p:cNvPr>
          <p:cNvPicPr>
            <a:picLocks noChangeAspect="1"/>
          </p:cNvPicPr>
          <p:nvPr/>
        </p:nvPicPr>
        <p:blipFill>
          <a:blip r:embed="rId2"/>
          <a:stretch>
            <a:fillRect/>
          </a:stretch>
        </p:blipFill>
        <p:spPr>
          <a:xfrm>
            <a:off x="2057400" y="457200"/>
            <a:ext cx="4526470" cy="4276501"/>
          </a:xfrm>
          <a:prstGeom prst="rect">
            <a:avLst/>
          </a:prstGeom>
        </p:spPr>
      </p:pic>
      <p:sp>
        <p:nvSpPr>
          <p:cNvPr id="2" name="Slide Number Placeholder 2">
            <a:extLst>
              <a:ext uri="{FF2B5EF4-FFF2-40B4-BE49-F238E27FC236}">
                <a16:creationId xmlns:a16="http://schemas.microsoft.com/office/drawing/2014/main" id="{950BAD37-A903-EC94-B3FA-3C6E95286BD1}"/>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23</a:t>
            </a:fld>
            <a:endParaRPr lang="en-US"/>
          </a:p>
        </p:txBody>
      </p:sp>
    </p:spTree>
    <p:extLst>
      <p:ext uri="{BB962C8B-B14F-4D97-AF65-F5344CB8AC3E}">
        <p14:creationId xmlns:p14="http://schemas.microsoft.com/office/powerpoint/2010/main" val="2700335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5BE9435-D1A6-4985-9CA3-8923E50C7FB8}"/>
              </a:ext>
            </a:extLst>
          </p:cNvPr>
          <p:cNvSpPr txBox="1"/>
          <p:nvPr/>
        </p:nvSpPr>
        <p:spPr>
          <a:xfrm>
            <a:off x="1447800" y="2362200"/>
            <a:ext cx="6705600" cy="3477875"/>
          </a:xfrm>
          <a:prstGeom prst="rect">
            <a:avLst/>
          </a:prstGeom>
          <a:noFill/>
        </p:spPr>
        <p:txBody>
          <a:bodyPr wrap="square" rtlCol="0">
            <a:spAutoFit/>
          </a:bodyPr>
          <a:lstStyle/>
          <a:p>
            <a:pPr algn="ctr"/>
            <a:endParaRPr lang="en-US" sz="2000" dirty="0">
              <a:latin typeface="Times New Roman" panose="02020603050405020304" pitchFamily="18" charset="0"/>
              <a:cs typeface="Times New Roman" panose="02020603050405020304" pitchFamily="18" charset="0"/>
            </a:endParaRPr>
          </a:p>
          <a:p>
            <a:pPr algn="ctr"/>
            <a:r>
              <a:rPr lang="en-CA" sz="2000" dirty="0">
                <a:latin typeface="Times New Roman" panose="02020603050405020304" pitchFamily="18" charset="0"/>
                <a:cs typeface="Times New Roman" panose="02020603050405020304" pitchFamily="18" charset="0"/>
              </a:rPr>
              <a:t>The Portfolio Review Template is considered the </a:t>
            </a:r>
            <a:r>
              <a:rPr lang="en-CA" sz="2000" u="sng" dirty="0">
                <a:latin typeface="Times New Roman" panose="02020603050405020304" pitchFamily="18" charset="0"/>
                <a:cs typeface="Times New Roman" panose="02020603050405020304" pitchFamily="18" charset="0"/>
              </a:rPr>
              <a:t>minimum</a:t>
            </a:r>
            <a:r>
              <a:rPr lang="en-CA" sz="2000" dirty="0">
                <a:latin typeface="Times New Roman" panose="02020603050405020304" pitchFamily="18" charset="0"/>
                <a:cs typeface="Times New Roman" panose="02020603050405020304" pitchFamily="18" charset="0"/>
              </a:rPr>
              <a:t> requirement for your team’s portfolio.</a:t>
            </a:r>
          </a:p>
          <a:p>
            <a:pPr algn="ctr"/>
            <a:endParaRPr lang="en-CA" sz="2000" dirty="0">
              <a:latin typeface="Times New Roman" panose="02020603050405020304" pitchFamily="18" charset="0"/>
              <a:cs typeface="Times New Roman" panose="02020603050405020304" pitchFamily="18" charset="0"/>
            </a:endParaRPr>
          </a:p>
          <a:p>
            <a:pPr algn="ctr"/>
            <a:r>
              <a:rPr lang="en-CA" sz="2000" dirty="0">
                <a:latin typeface="Times New Roman" panose="02020603050405020304" pitchFamily="18" charset="0"/>
                <a:cs typeface="Times New Roman" panose="02020603050405020304" pitchFamily="18" charset="0"/>
              </a:rPr>
              <a:t>The Checklist is a sample Index for your Portfolio</a:t>
            </a:r>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a:p>
            <a:pPr algn="ctr"/>
            <a:r>
              <a:rPr lang="en-US" sz="2000" dirty="0">
                <a:latin typeface="Times New Roman" panose="02020603050405020304" pitchFamily="18" charset="0"/>
                <a:cs typeface="Times New Roman" panose="02020603050405020304" pitchFamily="18" charset="0"/>
              </a:rPr>
              <a:t>See sample Middle School Portfolio on Resources Center</a:t>
            </a:r>
          </a:p>
          <a:p>
            <a:pPr algn="ct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algn="ctr"/>
            <a:endParaRPr lang="en-US" sz="20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023875E-C3D5-41B7-A758-D83DBBBB5624}"/>
              </a:ext>
            </a:extLst>
          </p:cNvPr>
          <p:cNvSpPr txBox="1"/>
          <p:nvPr/>
        </p:nvSpPr>
        <p:spPr>
          <a:xfrm>
            <a:off x="1524000" y="1600200"/>
            <a:ext cx="6096000" cy="523220"/>
          </a:xfrm>
          <a:prstGeom prst="rect">
            <a:avLst/>
          </a:prstGeom>
          <a:noFill/>
        </p:spPr>
        <p:txBody>
          <a:bodyPr wrap="square" rtlCol="0">
            <a:spAutoFit/>
          </a:bodyPr>
          <a:lstStyle/>
          <a:p>
            <a:r>
              <a:rPr lang="en-CA" sz="2800" dirty="0">
                <a:solidFill>
                  <a:srgbClr val="006CDD"/>
                </a:solidFill>
              </a:rPr>
              <a:t>The Portfolio Template and Checklist</a:t>
            </a:r>
            <a:endParaRPr lang="en-US" sz="2800" dirty="0">
              <a:solidFill>
                <a:srgbClr val="006CDD"/>
              </a:solidFill>
            </a:endParaRPr>
          </a:p>
        </p:txBody>
      </p:sp>
      <p:sp>
        <p:nvSpPr>
          <p:cNvPr id="4" name="Slide Number Placeholder 2">
            <a:extLst>
              <a:ext uri="{FF2B5EF4-FFF2-40B4-BE49-F238E27FC236}">
                <a16:creationId xmlns:a16="http://schemas.microsoft.com/office/drawing/2014/main" id="{2085A2E3-D984-6921-CAC4-2C768F863855}"/>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24</a:t>
            </a:fld>
            <a:endParaRPr lang="en-US" dirty="0"/>
          </a:p>
        </p:txBody>
      </p:sp>
    </p:spTree>
    <p:extLst>
      <p:ext uri="{BB962C8B-B14F-4D97-AF65-F5344CB8AC3E}">
        <p14:creationId xmlns:p14="http://schemas.microsoft.com/office/powerpoint/2010/main" val="24396352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0254" y="1219200"/>
            <a:ext cx="7023492" cy="724920"/>
          </a:xfrm>
        </p:spPr>
        <p:txBody>
          <a:bodyPr/>
          <a:lstStyle/>
          <a:p>
            <a:pPr algn="ctr"/>
            <a:r>
              <a:rPr lang="en-US" sz="2800" dirty="0"/>
              <a:t>Teamwork &amp; Work Habits</a:t>
            </a:r>
          </a:p>
        </p:txBody>
      </p:sp>
      <p:sp>
        <p:nvSpPr>
          <p:cNvPr id="4" name="Content Placeholder 3"/>
          <p:cNvSpPr>
            <a:spLocks noGrp="1"/>
          </p:cNvSpPr>
          <p:nvPr>
            <p:ph idx="1"/>
          </p:nvPr>
        </p:nvSpPr>
        <p:spPr>
          <a:xfrm>
            <a:off x="628650" y="1944120"/>
            <a:ext cx="7886700" cy="3853884"/>
          </a:xfrm>
        </p:spPr>
        <p:txBody>
          <a:bodyPr/>
          <a:lstStyle/>
          <a:p>
            <a:endParaRPr lang="en-US" sz="2000" dirty="0"/>
          </a:p>
          <a:p>
            <a:pPr marL="0" indent="0" algn="ctr">
              <a:buNone/>
            </a:pPr>
            <a:r>
              <a:rPr lang="en-US" sz="2000" dirty="0"/>
              <a:t>The Challenge relies on teamwork to be successful</a:t>
            </a:r>
          </a:p>
          <a:p>
            <a:pPr marL="0" indent="0">
              <a:buNone/>
            </a:pPr>
            <a:endParaRPr lang="en-US" sz="2000" dirty="0"/>
          </a:p>
          <a:p>
            <a:pPr marL="0" indent="0">
              <a:buNone/>
            </a:pPr>
            <a:r>
              <a:rPr lang="en-US" sz="2000" dirty="0"/>
              <a:t>Successful teams will:</a:t>
            </a:r>
          </a:p>
          <a:p>
            <a:pPr lvl="1"/>
            <a:r>
              <a:rPr lang="en-US" sz="2000" dirty="0"/>
              <a:t>Work together according to a time-line</a:t>
            </a:r>
          </a:p>
          <a:p>
            <a:pPr lvl="1"/>
            <a:r>
              <a:rPr lang="en-US" sz="2000" dirty="0"/>
              <a:t>Assign &amp; divide tasks</a:t>
            </a:r>
          </a:p>
          <a:p>
            <a:pPr lvl="1"/>
            <a:r>
              <a:rPr lang="en-US" sz="2000" dirty="0"/>
              <a:t>Plan their work &amp; work their plan</a:t>
            </a:r>
          </a:p>
          <a:p>
            <a:pPr lvl="1"/>
            <a:r>
              <a:rPr lang="en-US" sz="2000" dirty="0"/>
              <a:t>Complete tasks in parallel</a:t>
            </a:r>
          </a:p>
          <a:p>
            <a:pPr lvl="1"/>
            <a:r>
              <a:rPr lang="en-US" sz="2000" dirty="0"/>
              <a:t>Leverage individuals' strengths</a:t>
            </a:r>
          </a:p>
          <a:p>
            <a:pPr lvl="1"/>
            <a:r>
              <a:rPr lang="en-US" sz="2000" dirty="0"/>
              <a:t>Won’t mess with other teams</a:t>
            </a:r>
            <a:endParaRPr lang="en-US" sz="2400" dirty="0"/>
          </a:p>
        </p:txBody>
      </p:sp>
      <p:sp>
        <p:nvSpPr>
          <p:cNvPr id="2" name="Slide Number Placeholder 2">
            <a:extLst>
              <a:ext uri="{FF2B5EF4-FFF2-40B4-BE49-F238E27FC236}">
                <a16:creationId xmlns:a16="http://schemas.microsoft.com/office/drawing/2014/main" id="{035D9382-7034-0879-BFF6-BD82E9B8E371}"/>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25</a:t>
            </a:fld>
            <a:endParaRPr lang="en-US" dirty="0"/>
          </a:p>
        </p:txBody>
      </p:sp>
    </p:spTree>
    <p:extLst>
      <p:ext uri="{BB962C8B-B14F-4D97-AF65-F5344CB8AC3E}">
        <p14:creationId xmlns:p14="http://schemas.microsoft.com/office/powerpoint/2010/main" val="41602140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38800" y="1606927"/>
            <a:ext cx="3352800" cy="4031873"/>
          </a:xfrm>
          <a:prstGeom prst="rect">
            <a:avLst/>
          </a:prstGeom>
          <a:solidFill>
            <a:schemeClr val="accent1">
              <a:lumMod val="75000"/>
            </a:schemeClr>
          </a:solidFill>
          <a:ln w="12700">
            <a:solidFill>
              <a:schemeClr val="tx1"/>
            </a:solidFill>
          </a:ln>
        </p:spPr>
        <p:txBody>
          <a:bodyPr wrap="square" rtlCol="0">
            <a:spAutoFit/>
          </a:bodyPr>
          <a:lstStyle/>
          <a:p>
            <a:pPr marL="285750" indent="-285750">
              <a:buFont typeface="Arial" panose="020B0604020202020204" pitchFamily="34" charset="0"/>
              <a:buChar char="•"/>
            </a:pPr>
            <a:r>
              <a:rPr lang="en-CA" sz="1600" dirty="0">
                <a:solidFill>
                  <a:srgbClr val="C00000"/>
                </a:solidFill>
              </a:rPr>
              <a:t>This is the 2024-25 Challenge layout board. </a:t>
            </a:r>
          </a:p>
          <a:p>
            <a:pPr marL="285750" indent="-285750">
              <a:buFont typeface="Arial" panose="020B0604020202020204" pitchFamily="34" charset="0"/>
              <a:buChar char="•"/>
            </a:pPr>
            <a:endParaRPr lang="en-CA" sz="1600" dirty="0">
              <a:solidFill>
                <a:srgbClr val="C00000"/>
              </a:solidFill>
            </a:endParaRPr>
          </a:p>
          <a:p>
            <a:pPr marL="285750" indent="-285750">
              <a:buFont typeface="Arial" panose="020B0604020202020204" pitchFamily="34" charset="0"/>
              <a:buChar char="•"/>
            </a:pPr>
            <a:r>
              <a:rPr lang="en-CA" sz="1600" dirty="0">
                <a:solidFill>
                  <a:srgbClr val="C00000"/>
                </a:solidFill>
              </a:rPr>
              <a:t>Your team must build a device that sits in the footprint area and moves a wooden cylinder from the start position to any one of three target areas. </a:t>
            </a:r>
          </a:p>
          <a:p>
            <a:pPr marL="285750" indent="-285750">
              <a:buFont typeface="Arial" panose="020B0604020202020204" pitchFamily="34" charset="0"/>
              <a:buChar char="•"/>
            </a:pPr>
            <a:endParaRPr lang="en-CA" sz="1600" dirty="0">
              <a:solidFill>
                <a:srgbClr val="C00000"/>
              </a:solidFill>
            </a:endParaRPr>
          </a:p>
          <a:p>
            <a:pPr marL="285750" indent="-285750">
              <a:buFont typeface="Arial" panose="020B0604020202020204" pitchFamily="34" charset="0"/>
              <a:buChar char="•"/>
            </a:pPr>
            <a:r>
              <a:rPr lang="en-CA" sz="1600" dirty="0">
                <a:solidFill>
                  <a:srgbClr val="C00000"/>
                </a:solidFill>
              </a:rPr>
              <a:t>An object placed upright on the target area is </a:t>
            </a:r>
            <a:r>
              <a:rPr lang="en-CA" sz="1600" b="1" dirty="0">
                <a:solidFill>
                  <a:srgbClr val="C00000"/>
                </a:solidFill>
              </a:rPr>
              <a:t>worth 1, 3 or 5 points</a:t>
            </a:r>
            <a:r>
              <a:rPr lang="en-CA" sz="1600" dirty="0">
                <a:solidFill>
                  <a:srgbClr val="C00000"/>
                </a:solidFill>
              </a:rPr>
              <a:t> according to the area.</a:t>
            </a:r>
          </a:p>
          <a:p>
            <a:pPr marL="285750" indent="-285750">
              <a:buFont typeface="Arial" panose="020B0604020202020204" pitchFamily="34" charset="0"/>
              <a:buChar char="•"/>
            </a:pPr>
            <a:endParaRPr lang="en-CA" sz="1600" dirty="0">
              <a:solidFill>
                <a:srgbClr val="C00000"/>
              </a:solidFill>
            </a:endParaRPr>
          </a:p>
          <a:p>
            <a:pPr marL="285750" indent="-285750">
              <a:buFont typeface="Arial" panose="020B0604020202020204" pitchFamily="34" charset="0"/>
              <a:buChar char="•"/>
            </a:pPr>
            <a:r>
              <a:rPr lang="en-CA" sz="1600" dirty="0">
                <a:solidFill>
                  <a:srgbClr val="C00000"/>
                </a:solidFill>
              </a:rPr>
              <a:t>The task is to accumulate as many points as possible in two minutes.</a:t>
            </a:r>
          </a:p>
        </p:txBody>
      </p:sp>
      <p:sp>
        <p:nvSpPr>
          <p:cNvPr id="2" name="Slide Number Placeholder 2">
            <a:extLst>
              <a:ext uri="{FF2B5EF4-FFF2-40B4-BE49-F238E27FC236}">
                <a16:creationId xmlns:a16="http://schemas.microsoft.com/office/drawing/2014/main" id="{B7F6601C-4A40-7FFD-BCD5-E07653AB3EFA}"/>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26</a:t>
            </a:fld>
            <a:endParaRPr lang="en-US"/>
          </a:p>
        </p:txBody>
      </p:sp>
      <p:pic>
        <p:nvPicPr>
          <p:cNvPr id="5" name="Picture 4">
            <a:extLst>
              <a:ext uri="{FF2B5EF4-FFF2-40B4-BE49-F238E27FC236}">
                <a16:creationId xmlns:a16="http://schemas.microsoft.com/office/drawing/2014/main" id="{9D0F243E-2444-4129-2C7F-FAB62DB65DD3}"/>
              </a:ext>
            </a:extLst>
          </p:cNvPr>
          <p:cNvPicPr>
            <a:picLocks noChangeAspect="1"/>
          </p:cNvPicPr>
          <p:nvPr/>
        </p:nvPicPr>
        <p:blipFill>
          <a:blip r:embed="rId2"/>
          <a:stretch>
            <a:fillRect/>
          </a:stretch>
        </p:blipFill>
        <p:spPr>
          <a:xfrm>
            <a:off x="533400" y="1219200"/>
            <a:ext cx="4777728" cy="4749897"/>
          </a:xfrm>
          <a:prstGeom prst="rect">
            <a:avLst/>
          </a:prstGeom>
        </p:spPr>
      </p:pic>
    </p:spTree>
    <p:extLst>
      <p:ext uri="{BB962C8B-B14F-4D97-AF65-F5344CB8AC3E}">
        <p14:creationId xmlns:p14="http://schemas.microsoft.com/office/powerpoint/2010/main" val="25672446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1752600"/>
            <a:ext cx="7848600" cy="3785652"/>
          </a:xfrm>
          <a:prstGeom prst="rect">
            <a:avLst/>
          </a:prstGeom>
          <a:noFill/>
        </p:spPr>
        <p:txBody>
          <a:bodyPr wrap="square" rtlCol="0">
            <a:spAutoFit/>
          </a:bodyPr>
          <a:lstStyle/>
          <a:p>
            <a:r>
              <a:rPr lang="en-US" sz="2000" b="1" dirty="0">
                <a:latin typeface="Times New Roman" panose="02020603050405020304" pitchFamily="18" charset="0"/>
                <a:cs typeface="Times New Roman" panose="02020603050405020304" pitchFamily="18" charset="0"/>
              </a:rPr>
              <a:t>Discussion</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Why is one destination area worth more points than the other?</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What if you design a device that only works when using your hands?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How long will you have to move objects?</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What tools/materials can you use to build your device on the Challenge Day?</a:t>
            </a:r>
          </a:p>
          <a:p>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Why is the Portfolio so important?</a:t>
            </a:r>
          </a:p>
        </p:txBody>
      </p:sp>
      <p:sp>
        <p:nvSpPr>
          <p:cNvPr id="3" name="Slide Number Placeholder 2">
            <a:extLst>
              <a:ext uri="{FF2B5EF4-FFF2-40B4-BE49-F238E27FC236}">
                <a16:creationId xmlns:a16="http://schemas.microsoft.com/office/drawing/2014/main" id="{F71D926B-97B7-95EF-52E3-64E0DDBFED75}"/>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133600" y="1493838"/>
            <a:ext cx="4114800" cy="563562"/>
          </a:xfrm>
          <a:prstGeom prst="rect">
            <a:avLst/>
          </a:prstGeom>
        </p:spPr>
        <p:txBody>
          <a:bodyPr/>
          <a:lstStyle/>
          <a:p>
            <a:pPr>
              <a:defRPr/>
            </a:pPr>
            <a:r>
              <a:rPr lang="en-US" sz="2800" kern="0" dirty="0">
                <a:solidFill>
                  <a:srgbClr val="006CDD"/>
                </a:solidFill>
                <a:latin typeface="+mj-lt"/>
                <a:ea typeface="+mj-ea"/>
                <a:cs typeface="+mj-cs"/>
              </a:rPr>
              <a:t>The Challenge Process</a:t>
            </a:r>
          </a:p>
        </p:txBody>
      </p:sp>
      <p:sp>
        <p:nvSpPr>
          <p:cNvPr id="6" name="TextBox 5"/>
          <p:cNvSpPr txBox="1"/>
          <p:nvPr/>
        </p:nvSpPr>
        <p:spPr>
          <a:xfrm>
            <a:off x="457200" y="2057400"/>
            <a:ext cx="7467600" cy="3970318"/>
          </a:xfrm>
          <a:prstGeom prst="rect">
            <a:avLst/>
          </a:prstGeom>
          <a:noFill/>
        </p:spPr>
        <p:txBody>
          <a:bodyPr wrap="square" rtlCol="0">
            <a:spAutoFit/>
          </a:bodyPr>
          <a:lstStyle/>
          <a:p>
            <a:endParaRPr lang="en-US" b="1" dirty="0"/>
          </a:p>
          <a:p>
            <a:r>
              <a:rPr lang="en-US" b="1" dirty="0"/>
              <a:t>Objective</a:t>
            </a:r>
          </a:p>
          <a:p>
            <a:r>
              <a:rPr lang="en-US" dirty="0"/>
              <a:t>To design a device using only the supplied tools and materials, that can score as many points as possible.</a:t>
            </a:r>
          </a:p>
          <a:p>
            <a:endParaRPr lang="en-US" dirty="0"/>
          </a:p>
          <a:p>
            <a:r>
              <a:rPr lang="en-US" b="1" dirty="0"/>
              <a:t>Deliverable</a:t>
            </a:r>
          </a:p>
          <a:p>
            <a:r>
              <a:rPr lang="en-US" dirty="0"/>
              <a:t>Two copies of the portfolio</a:t>
            </a:r>
          </a:p>
          <a:p>
            <a:endParaRPr lang="en-CA" dirty="0"/>
          </a:p>
          <a:p>
            <a:r>
              <a:rPr lang="en-CA" b="1" dirty="0"/>
              <a:t>C</a:t>
            </a:r>
            <a:r>
              <a:rPr lang="en-US" b="1" dirty="0"/>
              <a:t>hallenge Kit</a:t>
            </a:r>
          </a:p>
          <a:p>
            <a:r>
              <a:rPr lang="en-CA" dirty="0"/>
              <a:t>On the Challenge Day your team will bring your portfolio and tools. A Challenge Kit will be provided. It contains all the materials you will use including  two extra 20cc syringes and 6ft. of extra tubing, and some glue sticks in case you need them</a:t>
            </a:r>
            <a:endParaRPr lang="en-US" dirty="0"/>
          </a:p>
          <a:p>
            <a:endParaRPr lang="en-US" dirty="0"/>
          </a:p>
        </p:txBody>
      </p:sp>
      <p:sp>
        <p:nvSpPr>
          <p:cNvPr id="2" name="Slide Number Placeholder 2">
            <a:extLst>
              <a:ext uri="{FF2B5EF4-FFF2-40B4-BE49-F238E27FC236}">
                <a16:creationId xmlns:a16="http://schemas.microsoft.com/office/drawing/2014/main" id="{338EA556-1547-2245-02F3-BC68BB9E0A82}"/>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28</a:t>
            </a:fld>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43B2-9208-487B-B51F-3D3329FC092D}"/>
              </a:ext>
            </a:extLst>
          </p:cNvPr>
          <p:cNvSpPr>
            <a:spLocks noGrp="1"/>
          </p:cNvSpPr>
          <p:nvPr>
            <p:ph type="title"/>
          </p:nvPr>
        </p:nvSpPr>
        <p:spPr>
          <a:xfrm>
            <a:off x="628650" y="972637"/>
            <a:ext cx="7886700" cy="609600"/>
          </a:xfrm>
        </p:spPr>
        <p:txBody>
          <a:bodyPr/>
          <a:lstStyle/>
          <a:p>
            <a:pPr algn="ctr"/>
            <a:r>
              <a:rPr lang="en-CA" sz="2800" dirty="0"/>
              <a:t>Using the piston-syringe clips</a:t>
            </a:r>
            <a:endParaRPr lang="en-US" sz="2800" dirty="0"/>
          </a:p>
        </p:txBody>
      </p:sp>
      <p:pic>
        <p:nvPicPr>
          <p:cNvPr id="5" name="Content Placeholder 4">
            <a:extLst>
              <a:ext uri="{FF2B5EF4-FFF2-40B4-BE49-F238E27FC236}">
                <a16:creationId xmlns:a16="http://schemas.microsoft.com/office/drawing/2014/main" id="{BE7C5E3C-6431-4D5C-8FBB-B18FBBC89809}"/>
              </a:ext>
            </a:extLst>
          </p:cNvPr>
          <p:cNvPicPr>
            <a:picLocks noGrp="1" noChangeAspect="1"/>
          </p:cNvPicPr>
          <p:nvPr>
            <p:ph idx="1"/>
          </p:nvPr>
        </p:nvPicPr>
        <p:blipFill>
          <a:blip r:embed="rId2"/>
          <a:stretch>
            <a:fillRect/>
          </a:stretch>
        </p:blipFill>
        <p:spPr>
          <a:xfrm>
            <a:off x="990599" y="1905001"/>
            <a:ext cx="2993574" cy="2362202"/>
          </a:xfrm>
        </p:spPr>
      </p:pic>
      <p:pic>
        <p:nvPicPr>
          <p:cNvPr id="7" name="Picture 6">
            <a:extLst>
              <a:ext uri="{FF2B5EF4-FFF2-40B4-BE49-F238E27FC236}">
                <a16:creationId xmlns:a16="http://schemas.microsoft.com/office/drawing/2014/main" id="{03F4CCB2-38C4-422E-9B4D-922DA2C920DD}"/>
              </a:ext>
            </a:extLst>
          </p:cNvPr>
          <p:cNvPicPr>
            <a:picLocks noChangeAspect="1"/>
          </p:cNvPicPr>
          <p:nvPr/>
        </p:nvPicPr>
        <p:blipFill>
          <a:blip r:embed="rId3"/>
          <a:stretch>
            <a:fillRect/>
          </a:stretch>
        </p:blipFill>
        <p:spPr>
          <a:xfrm>
            <a:off x="5159829" y="1921626"/>
            <a:ext cx="2653428" cy="2276399"/>
          </a:xfrm>
          <a:prstGeom prst="rect">
            <a:avLst/>
          </a:prstGeom>
        </p:spPr>
      </p:pic>
      <p:sp>
        <p:nvSpPr>
          <p:cNvPr id="8" name="TextBox 7">
            <a:extLst>
              <a:ext uri="{FF2B5EF4-FFF2-40B4-BE49-F238E27FC236}">
                <a16:creationId xmlns:a16="http://schemas.microsoft.com/office/drawing/2014/main" id="{EEBD2B87-A5FB-4B04-A18D-23A17E3EBB57}"/>
              </a:ext>
            </a:extLst>
          </p:cNvPr>
          <p:cNvSpPr txBox="1"/>
          <p:nvPr/>
        </p:nvSpPr>
        <p:spPr>
          <a:xfrm>
            <a:off x="542925" y="4267203"/>
            <a:ext cx="8058150" cy="1631216"/>
          </a:xfrm>
          <a:prstGeom prst="rect">
            <a:avLst/>
          </a:prstGeom>
          <a:noFill/>
        </p:spPr>
        <p:txBody>
          <a:bodyPr wrap="square" rtlCol="0">
            <a:spAutoFit/>
          </a:bodyPr>
          <a:lstStyle/>
          <a:p>
            <a:pPr algn="ctr"/>
            <a:r>
              <a:rPr lang="en-CA" sz="2000" dirty="0">
                <a:solidFill>
                  <a:schemeClr val="tx2"/>
                </a:solidFill>
                <a:latin typeface="Helvetica Neue Bold Condensed"/>
              </a:rPr>
              <a:t>The #1 reason why devices fail is because the clips are not fixed correctly to the device. A platform </a:t>
            </a:r>
            <a:r>
              <a:rPr lang="en-CA" sz="2000" u="sng" dirty="0">
                <a:solidFill>
                  <a:schemeClr val="tx2"/>
                </a:solidFill>
                <a:latin typeface="Helvetica Neue Bold Condensed"/>
              </a:rPr>
              <a:t>must</a:t>
            </a:r>
            <a:r>
              <a:rPr lang="en-CA" sz="2000" dirty="0">
                <a:solidFill>
                  <a:schemeClr val="tx2"/>
                </a:solidFill>
                <a:latin typeface="Helvetica Neue Bold Condensed"/>
              </a:rPr>
              <a:t> be used to accommodate movement and the clips </a:t>
            </a:r>
            <a:r>
              <a:rPr lang="en-CA" sz="2000" u="sng" dirty="0">
                <a:solidFill>
                  <a:schemeClr val="tx2"/>
                </a:solidFill>
                <a:latin typeface="Helvetica Neue Bold Condensed"/>
              </a:rPr>
              <a:t>must</a:t>
            </a:r>
            <a:r>
              <a:rPr lang="en-CA" sz="2000" dirty="0">
                <a:solidFill>
                  <a:schemeClr val="tx2"/>
                </a:solidFill>
                <a:latin typeface="Helvetica Neue Bold Condensed"/>
              </a:rPr>
              <a:t> be secure. Use the gray clips where a greater resisting force is required. Locate the clips first </a:t>
            </a:r>
            <a:r>
              <a:rPr lang="en-CA" sz="2000" u="sng" dirty="0">
                <a:solidFill>
                  <a:schemeClr val="tx2"/>
                </a:solidFill>
                <a:latin typeface="Helvetica Neue Bold Condensed"/>
              </a:rPr>
              <a:t>before</a:t>
            </a:r>
            <a:r>
              <a:rPr lang="en-CA" sz="2000" dirty="0">
                <a:solidFill>
                  <a:schemeClr val="tx2"/>
                </a:solidFill>
                <a:latin typeface="Helvetica Neue Bold Condensed"/>
              </a:rPr>
              <a:t> fixing them to the device. </a:t>
            </a:r>
            <a:r>
              <a:rPr lang="en-CA" sz="2000" i="1" dirty="0">
                <a:solidFill>
                  <a:srgbClr val="FF0000"/>
                </a:solidFill>
                <a:latin typeface="Helvetica Neue Bold Condensed"/>
              </a:rPr>
              <a:t>Using hot glue is not a good alternative</a:t>
            </a:r>
            <a:r>
              <a:rPr lang="en-CA" sz="2000" dirty="0">
                <a:solidFill>
                  <a:srgbClr val="FF0000"/>
                </a:solidFill>
                <a:latin typeface="Helvetica Neue Bold Condensed"/>
              </a:rPr>
              <a:t>.</a:t>
            </a:r>
            <a:endParaRPr lang="en-US" sz="2000" dirty="0">
              <a:solidFill>
                <a:srgbClr val="FF0000"/>
              </a:solidFill>
              <a:latin typeface="Helvetica Neue Bold Condensed"/>
            </a:endParaRPr>
          </a:p>
        </p:txBody>
      </p:sp>
      <p:sp>
        <p:nvSpPr>
          <p:cNvPr id="3" name="Slide Number Placeholder 2">
            <a:extLst>
              <a:ext uri="{FF2B5EF4-FFF2-40B4-BE49-F238E27FC236}">
                <a16:creationId xmlns:a16="http://schemas.microsoft.com/office/drawing/2014/main" id="{7ACA2775-548E-A170-5A7D-D3CD24CB6C9A}"/>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29</a:t>
            </a:fld>
            <a:endParaRPr lang="en-US" dirty="0"/>
          </a:p>
        </p:txBody>
      </p:sp>
    </p:spTree>
    <p:extLst>
      <p:ext uri="{BB962C8B-B14F-4D97-AF65-F5344CB8AC3E}">
        <p14:creationId xmlns:p14="http://schemas.microsoft.com/office/powerpoint/2010/main" val="4134317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85ADEF-1AAB-4F08-A2EA-AD1B9E145E77}"/>
              </a:ext>
            </a:extLst>
          </p:cNvPr>
          <p:cNvSpPr>
            <a:spLocks noGrp="1"/>
          </p:cNvSpPr>
          <p:nvPr>
            <p:ph type="title"/>
          </p:nvPr>
        </p:nvSpPr>
        <p:spPr>
          <a:xfrm>
            <a:off x="628650" y="1981200"/>
            <a:ext cx="7886700" cy="1447800"/>
          </a:xfrm>
        </p:spPr>
        <p:txBody>
          <a:bodyPr/>
          <a:lstStyle/>
          <a:p>
            <a:pPr algn="ctr"/>
            <a:r>
              <a:rPr lang="en-US" sz="2800" dirty="0">
                <a:solidFill>
                  <a:srgbClr val="4B6DB2"/>
                </a:solidFill>
              </a:rPr>
              <a:t>Please fill out the Pre-Survey to the best of your ability</a:t>
            </a:r>
            <a:br>
              <a:rPr lang="en-US" sz="2800" dirty="0">
                <a:solidFill>
                  <a:srgbClr val="4B6DB2"/>
                </a:solidFill>
              </a:rPr>
            </a:br>
            <a:r>
              <a:rPr lang="en-US" sz="2800" dirty="0">
                <a:solidFill>
                  <a:srgbClr val="4B6DB2"/>
                </a:solidFill>
              </a:rPr>
              <a:t>Your name is not required!</a:t>
            </a:r>
          </a:p>
        </p:txBody>
      </p:sp>
      <p:sp>
        <p:nvSpPr>
          <p:cNvPr id="5" name="Content Placeholder 4">
            <a:extLst>
              <a:ext uri="{FF2B5EF4-FFF2-40B4-BE49-F238E27FC236}">
                <a16:creationId xmlns:a16="http://schemas.microsoft.com/office/drawing/2014/main" id="{C1DC104C-4E8E-4E9A-9EE6-766AB16F408D}"/>
              </a:ext>
            </a:extLst>
          </p:cNvPr>
          <p:cNvSpPr>
            <a:spLocks noGrp="1"/>
          </p:cNvSpPr>
          <p:nvPr>
            <p:ph idx="1"/>
          </p:nvPr>
        </p:nvSpPr>
        <p:spPr>
          <a:xfrm>
            <a:off x="628650" y="3733801"/>
            <a:ext cx="7886700" cy="2443162"/>
          </a:xfrm>
        </p:spPr>
        <p:txBody>
          <a:bodyPr/>
          <a:lstStyle/>
          <a:p>
            <a:pPr marL="0" indent="0" algn="ctr">
              <a:buNone/>
            </a:pPr>
            <a:endParaRPr lang="en-US" dirty="0"/>
          </a:p>
          <a:p>
            <a:pPr marL="0" indent="0" algn="ctr">
              <a:buNone/>
            </a:pPr>
            <a:r>
              <a:rPr lang="en-US" dirty="0"/>
              <a:t>Video link:</a:t>
            </a:r>
          </a:p>
          <a:p>
            <a:pPr marL="0" indent="0" algn="ctr">
              <a:buNone/>
            </a:pPr>
            <a:r>
              <a:rPr lang="en-US" sz="2400" u="sng" dirty="0">
                <a:hlinkClick r:id="rId2"/>
              </a:rPr>
              <a:t>http://www.tpt.org/Fluid-Power:-A-Force-for-Change/</a:t>
            </a:r>
            <a:r>
              <a:rPr lang="en-US" sz="2400" dirty="0"/>
              <a:t> </a:t>
            </a:r>
          </a:p>
          <a:p>
            <a:pPr marL="0" indent="0" algn="ctr">
              <a:buNone/>
            </a:pPr>
            <a:endParaRPr lang="en-US" dirty="0"/>
          </a:p>
          <a:p>
            <a:pPr marL="0" indent="0" algn="ctr">
              <a:buNone/>
            </a:pPr>
            <a:endParaRPr lang="en-US" dirty="0"/>
          </a:p>
        </p:txBody>
      </p:sp>
      <p:sp>
        <p:nvSpPr>
          <p:cNvPr id="3" name="Slide Number Placeholder 2">
            <a:extLst>
              <a:ext uri="{FF2B5EF4-FFF2-40B4-BE49-F238E27FC236}">
                <a16:creationId xmlns:a16="http://schemas.microsoft.com/office/drawing/2014/main" id="{D8A3CDC3-3BC8-83DD-DC09-C5F9CCADFD16}"/>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a:t>
            </a:fld>
            <a:endParaRPr lang="en-US"/>
          </a:p>
        </p:txBody>
      </p:sp>
    </p:spTree>
    <p:extLst>
      <p:ext uri="{BB962C8B-B14F-4D97-AF65-F5344CB8AC3E}">
        <p14:creationId xmlns:p14="http://schemas.microsoft.com/office/powerpoint/2010/main" val="33108300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18762-06AD-4856-9A42-B4E847CF05C9}"/>
              </a:ext>
            </a:extLst>
          </p:cNvPr>
          <p:cNvSpPr>
            <a:spLocks noGrp="1"/>
          </p:cNvSpPr>
          <p:nvPr>
            <p:ph type="title"/>
          </p:nvPr>
        </p:nvSpPr>
        <p:spPr>
          <a:xfrm>
            <a:off x="1984447" y="1104436"/>
            <a:ext cx="4857750" cy="914399"/>
          </a:xfrm>
        </p:spPr>
        <p:txBody>
          <a:bodyPr/>
          <a:lstStyle/>
          <a:p>
            <a:r>
              <a:rPr lang="en-CA" sz="2400" dirty="0"/>
              <a:t>Connecting the 10cc piston-syringe to white and gray clips</a:t>
            </a:r>
            <a:endParaRPr lang="en-US" sz="2400" dirty="0"/>
          </a:p>
        </p:txBody>
      </p:sp>
      <p:sp>
        <p:nvSpPr>
          <p:cNvPr id="3" name="Content Placeholder 2">
            <a:extLst>
              <a:ext uri="{FF2B5EF4-FFF2-40B4-BE49-F238E27FC236}">
                <a16:creationId xmlns:a16="http://schemas.microsoft.com/office/drawing/2014/main" id="{88ADF335-0585-4CBE-A9CF-016082444605}"/>
              </a:ext>
            </a:extLst>
          </p:cNvPr>
          <p:cNvSpPr>
            <a:spLocks noGrp="1"/>
          </p:cNvSpPr>
          <p:nvPr>
            <p:ph idx="1"/>
          </p:nvPr>
        </p:nvSpPr>
        <p:spPr>
          <a:xfrm>
            <a:off x="184355" y="1880147"/>
            <a:ext cx="1600200" cy="4043364"/>
          </a:xfrm>
        </p:spPr>
        <p:txBody>
          <a:bodyPr/>
          <a:lstStyle/>
          <a:p>
            <a:pPr marL="0" indent="0">
              <a:buNone/>
            </a:pPr>
            <a:r>
              <a:rPr lang="en-CA" sz="2000" dirty="0"/>
              <a:t>For gray clips use a piece of double-sided tape cut to the size of the clip. Peel off one (1) side of the tape and insert firmly into clip. </a:t>
            </a:r>
            <a:endParaRPr lang="en-US" sz="2000" dirty="0"/>
          </a:p>
        </p:txBody>
      </p:sp>
      <p:pic>
        <p:nvPicPr>
          <p:cNvPr id="5" name="Picture 4">
            <a:extLst>
              <a:ext uri="{FF2B5EF4-FFF2-40B4-BE49-F238E27FC236}">
                <a16:creationId xmlns:a16="http://schemas.microsoft.com/office/drawing/2014/main" id="{A215A2F4-884B-4E44-AC07-CF97BF44740D}"/>
              </a:ext>
            </a:extLst>
          </p:cNvPr>
          <p:cNvPicPr>
            <a:picLocks noChangeAspect="1"/>
          </p:cNvPicPr>
          <p:nvPr/>
        </p:nvPicPr>
        <p:blipFill>
          <a:blip r:embed="rId2"/>
          <a:stretch>
            <a:fillRect/>
          </a:stretch>
        </p:blipFill>
        <p:spPr>
          <a:xfrm>
            <a:off x="1947576" y="2164861"/>
            <a:ext cx="5443824" cy="3473939"/>
          </a:xfrm>
          <a:prstGeom prst="rect">
            <a:avLst/>
          </a:prstGeom>
        </p:spPr>
      </p:pic>
      <p:sp>
        <p:nvSpPr>
          <p:cNvPr id="6" name="TextBox 5">
            <a:extLst>
              <a:ext uri="{FF2B5EF4-FFF2-40B4-BE49-F238E27FC236}">
                <a16:creationId xmlns:a16="http://schemas.microsoft.com/office/drawing/2014/main" id="{0262391A-54F3-4677-9D07-403DB12C1295}"/>
              </a:ext>
            </a:extLst>
          </p:cNvPr>
          <p:cNvSpPr txBox="1"/>
          <p:nvPr/>
        </p:nvSpPr>
        <p:spPr>
          <a:xfrm>
            <a:off x="7543800" y="2009003"/>
            <a:ext cx="1600200" cy="3785652"/>
          </a:xfrm>
          <a:prstGeom prst="rect">
            <a:avLst/>
          </a:prstGeom>
          <a:noFill/>
        </p:spPr>
        <p:txBody>
          <a:bodyPr wrap="square" rtlCol="0">
            <a:spAutoFit/>
          </a:bodyPr>
          <a:lstStyle/>
          <a:p>
            <a:pPr marL="0" indent="0">
              <a:buNone/>
            </a:pPr>
            <a:r>
              <a:rPr lang="en-CA" sz="2000" dirty="0"/>
              <a:t>Alternatively use the smaller white clips provided. NOTE: one of the 10cc piston-syringes </a:t>
            </a:r>
            <a:r>
              <a:rPr lang="en-CA" sz="2000" u="sng" dirty="0"/>
              <a:t>has a hole in the plunger.</a:t>
            </a:r>
            <a:endParaRPr lang="en-CA" sz="2000" dirty="0"/>
          </a:p>
        </p:txBody>
      </p:sp>
      <p:sp>
        <p:nvSpPr>
          <p:cNvPr id="4" name="Slide Number Placeholder 2">
            <a:extLst>
              <a:ext uri="{FF2B5EF4-FFF2-40B4-BE49-F238E27FC236}">
                <a16:creationId xmlns:a16="http://schemas.microsoft.com/office/drawing/2014/main" id="{1250E879-90C7-EF72-09D0-871011CD7404}"/>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30</a:t>
            </a:fld>
            <a:endParaRPr lang="en-US" dirty="0"/>
          </a:p>
        </p:txBody>
      </p:sp>
    </p:spTree>
    <p:extLst>
      <p:ext uri="{BB962C8B-B14F-4D97-AF65-F5344CB8AC3E}">
        <p14:creationId xmlns:p14="http://schemas.microsoft.com/office/powerpoint/2010/main" val="19709276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953000" y="2268592"/>
            <a:ext cx="3313894" cy="3269446"/>
          </a:xfrm>
          <a:prstGeom prst="rect">
            <a:avLst/>
          </a:prstGeom>
        </p:spPr>
      </p:pic>
      <p:sp>
        <p:nvSpPr>
          <p:cNvPr id="4" name="TextBox 3"/>
          <p:cNvSpPr txBox="1"/>
          <p:nvPr/>
        </p:nvSpPr>
        <p:spPr>
          <a:xfrm>
            <a:off x="685800" y="2133600"/>
            <a:ext cx="3581400" cy="3754874"/>
          </a:xfrm>
          <a:prstGeom prst="rect">
            <a:avLst/>
          </a:prstGeom>
          <a:noFill/>
        </p:spPr>
        <p:txBody>
          <a:bodyPr wrap="square" rtlCol="0">
            <a:spAutoFit/>
          </a:bodyPr>
          <a:lstStyle/>
          <a:p>
            <a:r>
              <a:rPr lang="en-CA" sz="1400" dirty="0"/>
              <a:t>The Workshop kit and the Challenge Day kit contain a large wooden base with a hole in it to accommodate a large diameter dowel found in the kits. This can be used as a stable base if your team decides to do so. The hole is off-center and the dowel may require sanding to fit as your team wants.</a:t>
            </a:r>
          </a:p>
          <a:p>
            <a:endParaRPr lang="en-CA" sz="1400" dirty="0"/>
          </a:p>
          <a:p>
            <a:r>
              <a:rPr lang="en-CA" sz="1400" dirty="0"/>
              <a:t>The large dowel fits the two square platforms in the kit. The picture shows that this team decided to drill a hole in the lower platform for a dowel and another hole in the base presumably for a rotating wheel with a piston holder fixed to it – an arrangement demonstrated by the Workshop Rotating Platform kit.</a:t>
            </a:r>
          </a:p>
        </p:txBody>
      </p:sp>
      <p:sp>
        <p:nvSpPr>
          <p:cNvPr id="2" name="TextBox 1">
            <a:extLst>
              <a:ext uri="{FF2B5EF4-FFF2-40B4-BE49-F238E27FC236}">
                <a16:creationId xmlns:a16="http://schemas.microsoft.com/office/drawing/2014/main" id="{7479C6F3-F7E3-7594-B3AC-45A576900C3C}"/>
              </a:ext>
            </a:extLst>
          </p:cNvPr>
          <p:cNvSpPr txBox="1"/>
          <p:nvPr/>
        </p:nvSpPr>
        <p:spPr>
          <a:xfrm>
            <a:off x="914400" y="1066800"/>
            <a:ext cx="2819400" cy="923330"/>
          </a:xfrm>
          <a:prstGeom prst="rect">
            <a:avLst/>
          </a:prstGeom>
          <a:noFill/>
        </p:spPr>
        <p:txBody>
          <a:bodyPr wrap="square" rtlCol="0">
            <a:spAutoFit/>
          </a:bodyPr>
          <a:lstStyle/>
          <a:p>
            <a:r>
              <a:rPr lang="en-US" dirty="0"/>
              <a:t>Contents of the kits – Base block and 4” Squares</a:t>
            </a:r>
            <a:endParaRPr lang="en-CA" dirty="0"/>
          </a:p>
        </p:txBody>
      </p:sp>
      <p:sp>
        <p:nvSpPr>
          <p:cNvPr id="5" name="Slide Number Placeholder 2">
            <a:extLst>
              <a:ext uri="{FF2B5EF4-FFF2-40B4-BE49-F238E27FC236}">
                <a16:creationId xmlns:a16="http://schemas.microsoft.com/office/drawing/2014/main" id="{8976291C-531B-1770-D20F-E5A8E91ABE27}"/>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31</a:t>
            </a:fld>
            <a:endParaRPr lang="en-US" dirty="0"/>
          </a:p>
        </p:txBody>
      </p:sp>
    </p:spTree>
    <p:extLst>
      <p:ext uri="{BB962C8B-B14F-4D97-AF65-F5344CB8AC3E}">
        <p14:creationId xmlns:p14="http://schemas.microsoft.com/office/powerpoint/2010/main" val="1518763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 y="1981200"/>
            <a:ext cx="3658535" cy="3276600"/>
          </a:xfrm>
          <a:prstGeom prst="rect">
            <a:avLst/>
          </a:prstGeom>
        </p:spPr>
      </p:pic>
      <p:sp>
        <p:nvSpPr>
          <p:cNvPr id="4" name="TextBox 3"/>
          <p:cNvSpPr txBox="1"/>
          <p:nvPr/>
        </p:nvSpPr>
        <p:spPr>
          <a:xfrm>
            <a:off x="5334000" y="3048000"/>
            <a:ext cx="2819400" cy="1754326"/>
          </a:xfrm>
          <a:prstGeom prst="rect">
            <a:avLst/>
          </a:prstGeom>
          <a:noFill/>
        </p:spPr>
        <p:txBody>
          <a:bodyPr wrap="square" rtlCol="0">
            <a:spAutoFit/>
          </a:bodyPr>
          <a:lstStyle/>
          <a:p>
            <a:r>
              <a:rPr lang="en-CA" dirty="0"/>
              <a:t>In this picture the large wooden base was used in a different way – there is no large dowel involved and a fixed structure is being built upon it</a:t>
            </a:r>
          </a:p>
        </p:txBody>
      </p:sp>
      <p:sp>
        <p:nvSpPr>
          <p:cNvPr id="2" name="Slide Number Placeholder 2">
            <a:extLst>
              <a:ext uri="{FF2B5EF4-FFF2-40B4-BE49-F238E27FC236}">
                <a16:creationId xmlns:a16="http://schemas.microsoft.com/office/drawing/2014/main" id="{41C326AB-94CA-0433-160F-D5F338569050}"/>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32</a:t>
            </a:fld>
            <a:endParaRPr lang="en-US" dirty="0"/>
          </a:p>
        </p:txBody>
      </p:sp>
    </p:spTree>
    <p:extLst>
      <p:ext uri="{BB962C8B-B14F-4D97-AF65-F5344CB8AC3E}">
        <p14:creationId xmlns:p14="http://schemas.microsoft.com/office/powerpoint/2010/main" val="21557176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43083" y="1219200"/>
            <a:ext cx="4915117" cy="2959037"/>
          </a:xfrm>
          <a:prstGeom prst="rect">
            <a:avLst/>
          </a:prstGeom>
        </p:spPr>
      </p:pic>
      <p:sp>
        <p:nvSpPr>
          <p:cNvPr id="4" name="TextBox 3"/>
          <p:cNvSpPr txBox="1"/>
          <p:nvPr/>
        </p:nvSpPr>
        <p:spPr>
          <a:xfrm>
            <a:off x="685800" y="1600200"/>
            <a:ext cx="2667000" cy="3539430"/>
          </a:xfrm>
          <a:prstGeom prst="rect">
            <a:avLst/>
          </a:prstGeom>
          <a:noFill/>
        </p:spPr>
        <p:txBody>
          <a:bodyPr wrap="square" rtlCol="0">
            <a:spAutoFit/>
          </a:bodyPr>
          <a:lstStyle/>
          <a:p>
            <a:r>
              <a:rPr lang="en-CA" sz="1400" dirty="0"/>
              <a:t>The Workshop kit and the Challenge kit both contain syringe holders. It has a  “one-time” sticky pad on its base and must be pushed  firmly onto a paper, plastic or a wooden surface to adhere sufficiently to hold the 20cc or 10cc piston syringe in place. A double-sided sticky pad can be used with it if a larger area is required. </a:t>
            </a:r>
          </a:p>
          <a:p>
            <a:endParaRPr lang="en-CA" sz="1400" dirty="0"/>
          </a:p>
          <a:p>
            <a:pPr algn="ctr"/>
            <a:r>
              <a:rPr lang="en-CA" sz="1400" b="1" dirty="0"/>
              <a:t>Wood glue and hot glue are </a:t>
            </a:r>
            <a:r>
              <a:rPr lang="en-CA" sz="1400" b="1" u="sng" dirty="0"/>
              <a:t>NOT</a:t>
            </a:r>
            <a:r>
              <a:rPr lang="en-CA" sz="1400" b="1" dirty="0"/>
              <a:t> efficient ways to secure a syringe holder</a:t>
            </a:r>
          </a:p>
        </p:txBody>
      </p:sp>
      <p:sp>
        <p:nvSpPr>
          <p:cNvPr id="5" name="TextBox 4"/>
          <p:cNvSpPr txBox="1"/>
          <p:nvPr/>
        </p:nvSpPr>
        <p:spPr>
          <a:xfrm>
            <a:off x="3766309" y="4343400"/>
            <a:ext cx="5110566" cy="523220"/>
          </a:xfrm>
          <a:prstGeom prst="rect">
            <a:avLst/>
          </a:prstGeom>
          <a:noFill/>
        </p:spPr>
        <p:txBody>
          <a:bodyPr wrap="square" rtlCol="0">
            <a:spAutoFit/>
          </a:bodyPr>
          <a:lstStyle/>
          <a:p>
            <a:r>
              <a:rPr lang="en-CA" sz="1400" i="1" dirty="0">
                <a:solidFill>
                  <a:srgbClr val="FF0000"/>
                </a:solidFill>
              </a:rPr>
              <a:t>The arrangement in the picture above may have potential problems. Why?</a:t>
            </a:r>
          </a:p>
        </p:txBody>
      </p:sp>
      <p:sp>
        <p:nvSpPr>
          <p:cNvPr id="2" name="Slide Number Placeholder 2">
            <a:extLst>
              <a:ext uri="{FF2B5EF4-FFF2-40B4-BE49-F238E27FC236}">
                <a16:creationId xmlns:a16="http://schemas.microsoft.com/office/drawing/2014/main" id="{FDC0739E-57BF-B283-26A3-FA72017B8DC6}"/>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33</a:t>
            </a:fld>
            <a:endParaRPr lang="en-US" dirty="0"/>
          </a:p>
        </p:txBody>
      </p:sp>
    </p:spTree>
    <p:extLst>
      <p:ext uri="{BB962C8B-B14F-4D97-AF65-F5344CB8AC3E}">
        <p14:creationId xmlns:p14="http://schemas.microsoft.com/office/powerpoint/2010/main" val="32293330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447800"/>
            <a:ext cx="7924800" cy="4438395"/>
          </a:xfrm>
          <a:prstGeom prst="rect">
            <a:avLst/>
          </a:prstGeom>
        </p:spPr>
        <p:txBody>
          <a:bodyPr wrap="square">
            <a:spAutoFit/>
          </a:bodyPr>
          <a:lstStyle/>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SAFETY is our number #1 concern</a:t>
            </a:r>
          </a:p>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ALL motion must be controlled by fluid power</a:t>
            </a:r>
          </a:p>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USE your materials wisely</a:t>
            </a:r>
          </a:p>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DOCUMENT everything in your portfolio</a:t>
            </a:r>
          </a:p>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All materials to build device are provided</a:t>
            </a:r>
          </a:p>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Bring tools</a:t>
            </a:r>
          </a:p>
          <a:p>
            <a:pPr marL="342900" marR="0" lvl="0" indent="-342900">
              <a:lnSpc>
                <a:spcPct val="200000"/>
              </a:lnSpc>
              <a:spcBef>
                <a:spcPts val="0"/>
              </a:spcBef>
              <a:spcAft>
                <a:spcPts val="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Use your time efficiently</a:t>
            </a:r>
          </a:p>
          <a:p>
            <a:pPr marL="342900" marR="0" lvl="0" indent="-342900">
              <a:lnSpc>
                <a:spcPct val="200000"/>
              </a:lnSpc>
              <a:spcBef>
                <a:spcPts val="0"/>
              </a:spcBef>
              <a:spcAft>
                <a:spcPts val="800"/>
              </a:spcAft>
              <a:buFont typeface="Symbol" panose="05050102010706020507" pitchFamily="18" charset="2"/>
              <a:buChar char=""/>
            </a:pPr>
            <a:r>
              <a:rPr lang="en-US" dirty="0">
                <a:latin typeface="Arial" panose="020B0604020202020204" pitchFamily="34" charset="0"/>
                <a:ea typeface="Calibri" panose="020F0502020204030204" pitchFamily="34" charset="0"/>
                <a:cs typeface="Arial" panose="020B0604020202020204" pitchFamily="34" charset="0"/>
              </a:rPr>
              <a:t>Have fun and work well</a:t>
            </a:r>
            <a:endParaRPr lang="en-US" dirty="0">
              <a:effectLst/>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B85A4CE8-EFDF-6854-1948-C0D15EF6CB24}"/>
              </a:ext>
            </a:extLst>
          </p:cNvPr>
          <p:cNvSpPr txBox="1"/>
          <p:nvPr/>
        </p:nvSpPr>
        <p:spPr>
          <a:xfrm>
            <a:off x="838200" y="971804"/>
            <a:ext cx="3733800" cy="369332"/>
          </a:xfrm>
          <a:prstGeom prst="rect">
            <a:avLst/>
          </a:prstGeom>
          <a:noFill/>
        </p:spPr>
        <p:txBody>
          <a:bodyPr wrap="square" rtlCol="0">
            <a:spAutoFit/>
          </a:bodyPr>
          <a:lstStyle/>
          <a:p>
            <a:r>
              <a:rPr lang="en-US" dirty="0"/>
              <a:t>QUICK RECAP:</a:t>
            </a:r>
            <a:endParaRPr lang="en-CA" dirty="0"/>
          </a:p>
        </p:txBody>
      </p:sp>
      <p:sp>
        <p:nvSpPr>
          <p:cNvPr id="4" name="Slide Number Placeholder 2">
            <a:extLst>
              <a:ext uri="{FF2B5EF4-FFF2-40B4-BE49-F238E27FC236}">
                <a16:creationId xmlns:a16="http://schemas.microsoft.com/office/drawing/2014/main" id="{96CD3F35-AE78-822D-1141-C540E6C63014}"/>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34</a:t>
            </a:fld>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447800"/>
            <a:ext cx="8610600" cy="4724400"/>
          </a:xfrm>
        </p:spPr>
        <p:txBody>
          <a:bodyPr/>
          <a:lstStyle/>
          <a:p>
            <a:pPr algn="ctr"/>
            <a:r>
              <a:rPr lang="en-US" sz="2400" dirty="0"/>
              <a:t>Watch videos from previous Fluid Power Action Challenges on YouTube or Google web (“Fluid Power Action Challenge”)</a:t>
            </a:r>
            <a:br>
              <a:rPr lang="en-US" sz="1800" dirty="0"/>
            </a:br>
            <a:r>
              <a:rPr lang="en-US" sz="1800" dirty="0"/>
              <a:t>                                                                                                                                                         </a:t>
            </a: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br>
              <a:rPr lang="en-US" sz="1800" dirty="0"/>
            </a:br>
            <a:r>
              <a:rPr lang="en-US" sz="1800" dirty="0"/>
              <a:t>Successful products are always made by carefully researching existing products.</a:t>
            </a:r>
          </a:p>
        </p:txBody>
      </p:sp>
      <p:sp>
        <p:nvSpPr>
          <p:cNvPr id="3" name="Slide Number Placeholder 2"/>
          <p:cNvSpPr>
            <a:spLocks noGrp="1"/>
          </p:cNvSpPr>
          <p:nvPr>
            <p:ph type="sldNum" sz="quarter" idx="4294967295"/>
          </p:nvPr>
        </p:nvSpPr>
        <p:spPr>
          <a:xfrm>
            <a:off x="7086600" y="6356350"/>
            <a:ext cx="2057400" cy="365125"/>
          </a:xfrm>
          <a:prstGeom prst="rect">
            <a:avLst/>
          </a:prstGeom>
        </p:spPr>
        <p:txBody>
          <a:bodyPr/>
          <a:lstStyle/>
          <a:p>
            <a:pPr algn="ctr"/>
            <a:fld id="{8A792987-B78F-4C1C-9A12-B3EF502CA9A3}" type="slidenum">
              <a:rPr lang="en-US" smtClean="0"/>
              <a:pPr algn="ctr"/>
              <a:t>35</a:t>
            </a:fld>
            <a:endParaRPr lang="en-US" dirty="0"/>
          </a:p>
        </p:txBody>
      </p:sp>
      <p:pic>
        <p:nvPicPr>
          <p:cNvPr id="8196" name="Picture 4" descr="http://thumbs.dreamstime.com/z/harbor-crane-vector-image-sea-floating-industrial-port-32460665.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10069"/>
          <a:stretch/>
        </p:blipFill>
        <p:spPr bwMode="auto">
          <a:xfrm>
            <a:off x="838200" y="2438400"/>
            <a:ext cx="2258528" cy="2867501"/>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i.ytimg.com/vi/6bc6ZMI-wlc/maxres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2730658"/>
            <a:ext cx="4058637" cy="2282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95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59701" y="1569835"/>
            <a:ext cx="5027099" cy="609601"/>
          </a:xfrm>
        </p:spPr>
        <p:txBody>
          <a:bodyPr/>
          <a:lstStyle/>
          <a:p>
            <a:r>
              <a:rPr lang="en-US" sz="2800" dirty="0"/>
              <a:t>Examples of previous projects</a:t>
            </a:r>
          </a:p>
        </p:txBody>
      </p:sp>
      <p:pic>
        <p:nvPicPr>
          <p:cNvPr id="9" name="Picture 8"/>
          <p:cNvPicPr>
            <a:picLocks noChangeAspect="1"/>
          </p:cNvPicPr>
          <p:nvPr/>
        </p:nvPicPr>
        <p:blipFill>
          <a:blip r:embed="rId3"/>
          <a:stretch>
            <a:fillRect/>
          </a:stretch>
        </p:blipFill>
        <p:spPr>
          <a:xfrm>
            <a:off x="6092846" y="3124200"/>
            <a:ext cx="2974954" cy="1727916"/>
          </a:xfrm>
          <a:prstGeom prst="rect">
            <a:avLst/>
          </a:prstGeom>
        </p:spPr>
      </p:pic>
      <p:pic>
        <p:nvPicPr>
          <p:cNvPr id="11" name="Picture 10"/>
          <p:cNvPicPr>
            <a:picLocks noChangeAspect="1"/>
          </p:cNvPicPr>
          <p:nvPr/>
        </p:nvPicPr>
        <p:blipFill>
          <a:blip r:embed="rId4"/>
          <a:stretch>
            <a:fillRect/>
          </a:stretch>
        </p:blipFill>
        <p:spPr>
          <a:xfrm>
            <a:off x="97302" y="1569835"/>
            <a:ext cx="3141367" cy="1747662"/>
          </a:xfrm>
          <a:prstGeom prst="rect">
            <a:avLst/>
          </a:prstGeom>
        </p:spPr>
      </p:pic>
      <p:pic>
        <p:nvPicPr>
          <p:cNvPr id="12" name="Picture 11"/>
          <p:cNvPicPr>
            <a:picLocks noChangeAspect="1"/>
          </p:cNvPicPr>
          <p:nvPr/>
        </p:nvPicPr>
        <p:blipFill>
          <a:blip r:embed="rId5"/>
          <a:stretch>
            <a:fillRect/>
          </a:stretch>
        </p:blipFill>
        <p:spPr>
          <a:xfrm>
            <a:off x="3348180" y="2577025"/>
            <a:ext cx="2664512" cy="1927295"/>
          </a:xfrm>
          <a:prstGeom prst="rect">
            <a:avLst/>
          </a:prstGeom>
        </p:spPr>
      </p:pic>
      <p:sp>
        <p:nvSpPr>
          <p:cNvPr id="14" name="TextBox 13"/>
          <p:cNvSpPr txBox="1"/>
          <p:nvPr/>
        </p:nvSpPr>
        <p:spPr>
          <a:xfrm>
            <a:off x="838200" y="5364022"/>
            <a:ext cx="1644937" cy="523220"/>
          </a:xfrm>
          <a:prstGeom prst="rect">
            <a:avLst/>
          </a:prstGeom>
          <a:noFill/>
        </p:spPr>
        <p:txBody>
          <a:bodyPr wrap="none" rtlCol="0">
            <a:spAutoFit/>
          </a:bodyPr>
          <a:lstStyle/>
          <a:p>
            <a:r>
              <a:rPr lang="en-US" sz="1400" dirty="0">
                <a:hlinkClick r:id="rId6"/>
              </a:rPr>
              <a:t>Challenge Video 2</a:t>
            </a:r>
            <a:endParaRPr lang="en-US" sz="1400" dirty="0"/>
          </a:p>
          <a:p>
            <a:endParaRPr lang="en-US" sz="1400" dirty="0"/>
          </a:p>
        </p:txBody>
      </p:sp>
      <p:sp>
        <p:nvSpPr>
          <p:cNvPr id="15" name="TextBox 14"/>
          <p:cNvSpPr txBox="1"/>
          <p:nvPr/>
        </p:nvSpPr>
        <p:spPr>
          <a:xfrm>
            <a:off x="2752369" y="5364022"/>
            <a:ext cx="1644937" cy="523220"/>
          </a:xfrm>
          <a:prstGeom prst="rect">
            <a:avLst/>
          </a:prstGeom>
          <a:noFill/>
        </p:spPr>
        <p:txBody>
          <a:bodyPr wrap="none" rtlCol="0">
            <a:spAutoFit/>
          </a:bodyPr>
          <a:lstStyle/>
          <a:p>
            <a:r>
              <a:rPr lang="en-US" sz="1400" dirty="0">
                <a:hlinkClick r:id="rId7"/>
              </a:rPr>
              <a:t>Challenge Video 3</a:t>
            </a:r>
            <a:endParaRPr lang="en-US" sz="1400" dirty="0"/>
          </a:p>
          <a:p>
            <a:endParaRPr lang="en-US" sz="1400" dirty="0"/>
          </a:p>
        </p:txBody>
      </p:sp>
      <p:sp>
        <p:nvSpPr>
          <p:cNvPr id="16" name="TextBox 15"/>
          <p:cNvSpPr txBox="1"/>
          <p:nvPr/>
        </p:nvSpPr>
        <p:spPr>
          <a:xfrm>
            <a:off x="2066186" y="4528950"/>
            <a:ext cx="3352264" cy="646331"/>
          </a:xfrm>
          <a:prstGeom prst="rect">
            <a:avLst/>
          </a:prstGeom>
          <a:noFill/>
        </p:spPr>
        <p:txBody>
          <a:bodyPr wrap="none" rtlCol="0">
            <a:spAutoFit/>
          </a:bodyPr>
          <a:lstStyle/>
          <a:p>
            <a:r>
              <a:rPr lang="en-US" dirty="0"/>
              <a:t>YouTube &amp; Google</a:t>
            </a:r>
          </a:p>
          <a:p>
            <a:r>
              <a:rPr lang="en-US" dirty="0"/>
              <a:t>“Fluid Power Action Challenge”</a:t>
            </a:r>
          </a:p>
        </p:txBody>
      </p:sp>
      <p:sp>
        <p:nvSpPr>
          <p:cNvPr id="2" name="Slide Number Placeholder 2">
            <a:extLst>
              <a:ext uri="{FF2B5EF4-FFF2-40B4-BE49-F238E27FC236}">
                <a16:creationId xmlns:a16="http://schemas.microsoft.com/office/drawing/2014/main" id="{F4D333AA-C89E-10B5-C71F-4E0A90AF4F3C}"/>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36</a:t>
            </a:fld>
            <a:endParaRPr lang="en-US" dirty="0"/>
          </a:p>
        </p:txBody>
      </p:sp>
    </p:spTree>
    <p:extLst>
      <p:ext uri="{BB962C8B-B14F-4D97-AF65-F5344CB8AC3E}">
        <p14:creationId xmlns:p14="http://schemas.microsoft.com/office/powerpoint/2010/main" val="38361775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828800"/>
            <a:ext cx="8382000" cy="951348"/>
          </a:xfrm>
        </p:spPr>
        <p:txBody>
          <a:bodyPr/>
          <a:lstStyle/>
          <a:p>
            <a:pPr algn="ctr"/>
            <a:r>
              <a:rPr lang="en-US" sz="3200" dirty="0"/>
              <a:t>Sketching is a way of communicating ideas</a:t>
            </a:r>
          </a:p>
        </p:txBody>
      </p:sp>
      <p:pic>
        <p:nvPicPr>
          <p:cNvPr id="2050" name="Picture 2" descr="http://app360.quixey.com/wp-content/uploads/2014/05/quixey-team-whiteboard.jpg"/>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tretch/>
        </p:blipFill>
        <p:spPr bwMode="auto">
          <a:xfrm>
            <a:off x="1550874" y="3160833"/>
            <a:ext cx="6042252" cy="1834039"/>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294967295"/>
          </p:nvPr>
        </p:nvSpPr>
        <p:spPr>
          <a:xfrm>
            <a:off x="7086600" y="6356350"/>
            <a:ext cx="2057400" cy="365125"/>
          </a:xfrm>
          <a:prstGeom prst="rect">
            <a:avLst/>
          </a:prstGeom>
        </p:spPr>
        <p:txBody>
          <a:bodyPr/>
          <a:lstStyle/>
          <a:p>
            <a:pPr algn="ctr"/>
            <a:fld id="{8A792987-B78F-4C1C-9A12-B3EF502CA9A3}" type="slidenum">
              <a:rPr lang="en-US" smtClean="0"/>
              <a:pPr algn="ctr"/>
              <a:t>37</a:t>
            </a:fld>
            <a:endParaRPr lang="en-US" dirty="0"/>
          </a:p>
        </p:txBody>
      </p:sp>
    </p:spTree>
    <p:extLst>
      <p:ext uri="{BB962C8B-B14F-4D97-AF65-F5344CB8AC3E}">
        <p14:creationId xmlns:p14="http://schemas.microsoft.com/office/powerpoint/2010/main" val="23570071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371599"/>
            <a:ext cx="7886700" cy="849377"/>
          </a:xfrm>
        </p:spPr>
        <p:txBody>
          <a:bodyPr/>
          <a:lstStyle/>
          <a:p>
            <a:pPr algn="ctr"/>
            <a:r>
              <a:rPr lang="en-US" sz="2800" dirty="0"/>
              <a:t>Sketching is a way to explore new ideas.</a:t>
            </a:r>
          </a:p>
        </p:txBody>
      </p:sp>
      <p:pic>
        <p:nvPicPr>
          <p:cNvPr id="6146" name="Picture 2" descr="http://emergentforms.com/images/proj/theojansenchair/Sketches.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47341" y="2213787"/>
            <a:ext cx="3900379" cy="340396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294967295"/>
          </p:nvPr>
        </p:nvSpPr>
        <p:spPr>
          <a:xfrm>
            <a:off x="7086600" y="6356350"/>
            <a:ext cx="2057400" cy="365125"/>
          </a:xfrm>
          <a:prstGeom prst="rect">
            <a:avLst/>
          </a:prstGeom>
        </p:spPr>
        <p:txBody>
          <a:bodyPr/>
          <a:lstStyle/>
          <a:p>
            <a:pPr algn="ctr"/>
            <a:fld id="{8A792987-B78F-4C1C-9A12-B3EF502CA9A3}" type="slidenum">
              <a:rPr lang="en-US" smtClean="0"/>
              <a:pPr algn="ctr"/>
              <a:t>38</a:t>
            </a:fld>
            <a:endParaRPr lang="en-US" dirty="0"/>
          </a:p>
        </p:txBody>
      </p:sp>
      <p:pic>
        <p:nvPicPr>
          <p:cNvPr id="5" name="Picture 4">
            <a:extLst>
              <a:ext uri="{FF2B5EF4-FFF2-40B4-BE49-F238E27FC236}">
                <a16:creationId xmlns:a16="http://schemas.microsoft.com/office/drawing/2014/main" id="{80727BBA-6356-4617-8176-3378ADD5C767}"/>
              </a:ext>
            </a:extLst>
          </p:cNvPr>
          <p:cNvPicPr/>
          <p:nvPr/>
        </p:nvPicPr>
        <p:blipFill rotWithShape="1">
          <a:blip r:embed="rId4" cstate="print">
            <a:extLst>
              <a:ext uri="{28A0092B-C50C-407E-A947-70E740481C1C}">
                <a14:useLocalDpi xmlns:a14="http://schemas.microsoft.com/office/drawing/2010/main" val="0"/>
              </a:ext>
            </a:extLst>
          </a:blip>
          <a:srcRect l="10868" t="2178" r="16190" b="1905"/>
          <a:stretch/>
        </p:blipFill>
        <p:spPr bwMode="auto">
          <a:xfrm rot="16200000">
            <a:off x="5535447" y="1788640"/>
            <a:ext cx="2754377" cy="422406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42286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0"/>
            <a:ext cx="4705350" cy="609712"/>
          </a:xfrm>
        </p:spPr>
        <p:txBody>
          <a:bodyPr/>
          <a:lstStyle/>
          <a:p>
            <a:pPr algn="ctr"/>
            <a:r>
              <a:rPr lang="en-US" sz="2800" dirty="0"/>
              <a:t>Examples of team tasks:</a:t>
            </a:r>
          </a:p>
        </p:txBody>
      </p:sp>
      <p:sp>
        <p:nvSpPr>
          <p:cNvPr id="3" name="Content Placeholder 2"/>
          <p:cNvSpPr>
            <a:spLocks noGrp="1"/>
          </p:cNvSpPr>
          <p:nvPr>
            <p:ph idx="1"/>
          </p:nvPr>
        </p:nvSpPr>
        <p:spPr>
          <a:xfrm>
            <a:off x="628650" y="2226468"/>
            <a:ext cx="4164068" cy="3793331"/>
          </a:xfrm>
        </p:spPr>
        <p:txBody>
          <a:bodyPr>
            <a:normAutofit fontScale="47500" lnSpcReduction="20000"/>
          </a:bodyPr>
          <a:lstStyle/>
          <a:p>
            <a:r>
              <a:rPr lang="en-US" sz="4200" dirty="0">
                <a:latin typeface="Times New Roman" panose="02020603050405020304" pitchFamily="18" charset="0"/>
                <a:cs typeface="Times New Roman" panose="02020603050405020304" pitchFamily="18" charset="0"/>
              </a:rPr>
              <a:t>Read project rules</a:t>
            </a:r>
          </a:p>
          <a:p>
            <a:r>
              <a:rPr lang="en-US" sz="4200" dirty="0">
                <a:latin typeface="Times New Roman" panose="02020603050405020304" pitchFamily="18" charset="0"/>
                <a:cs typeface="Times New Roman" panose="02020603050405020304" pitchFamily="18" charset="0"/>
              </a:rPr>
              <a:t>Research clamping mechanisms</a:t>
            </a:r>
          </a:p>
          <a:p>
            <a:r>
              <a:rPr lang="en-US" sz="4200" dirty="0">
                <a:latin typeface="Times New Roman" panose="02020603050405020304" pitchFamily="18" charset="0"/>
                <a:cs typeface="Times New Roman" panose="02020603050405020304" pitchFamily="18" charset="0"/>
              </a:rPr>
              <a:t>Sketch ideas for clamping mechanisms</a:t>
            </a:r>
          </a:p>
          <a:p>
            <a:r>
              <a:rPr lang="en-US" sz="4200" dirty="0">
                <a:latin typeface="Times New Roman" panose="02020603050405020304" pitchFamily="18" charset="0"/>
                <a:cs typeface="Times New Roman" panose="02020603050405020304" pitchFamily="18" charset="0"/>
              </a:rPr>
              <a:t>Research rotating mechanisms</a:t>
            </a:r>
          </a:p>
          <a:p>
            <a:r>
              <a:rPr lang="en-US" sz="4200" dirty="0">
                <a:latin typeface="Times New Roman" panose="02020603050405020304" pitchFamily="18" charset="0"/>
                <a:cs typeface="Times New Roman" panose="02020603050405020304" pitchFamily="18" charset="0"/>
              </a:rPr>
              <a:t>Sketch ideas for rotating mechanisms</a:t>
            </a:r>
          </a:p>
          <a:p>
            <a:r>
              <a:rPr lang="en-US" sz="4200" dirty="0">
                <a:latin typeface="Times New Roman" panose="02020603050405020304" pitchFamily="18" charset="0"/>
                <a:cs typeface="Times New Roman" panose="02020603050405020304" pitchFamily="18" charset="0"/>
              </a:rPr>
              <a:t>Research rotating mechanisms</a:t>
            </a:r>
          </a:p>
          <a:p>
            <a:r>
              <a:rPr lang="en-US" sz="4200" dirty="0">
                <a:latin typeface="Times New Roman" panose="02020603050405020304" pitchFamily="18" charset="0"/>
                <a:cs typeface="Times New Roman" panose="02020603050405020304" pitchFamily="18" charset="0"/>
              </a:rPr>
              <a:t>Build prototype mechanisms</a:t>
            </a:r>
          </a:p>
          <a:p>
            <a:r>
              <a:rPr lang="en-US" sz="4200" dirty="0">
                <a:latin typeface="Times New Roman" panose="02020603050405020304" pitchFamily="18" charset="0"/>
                <a:cs typeface="Times New Roman" panose="02020603050405020304" pitchFamily="18" charset="0"/>
              </a:rPr>
              <a:t>Sketch whole robot design</a:t>
            </a:r>
          </a:p>
          <a:p>
            <a:r>
              <a:rPr lang="en-US" sz="4200" dirty="0">
                <a:latin typeface="Times New Roman" panose="02020603050405020304" pitchFamily="18" charset="0"/>
                <a:cs typeface="Times New Roman" panose="02020603050405020304" pitchFamily="18" charset="0"/>
              </a:rPr>
              <a:t>Build a whole prototype</a:t>
            </a:r>
          </a:p>
          <a:p>
            <a:r>
              <a:rPr lang="en-US" sz="4200" dirty="0">
                <a:latin typeface="Times New Roman" panose="02020603050405020304" pitchFamily="18" charset="0"/>
                <a:cs typeface="Times New Roman" panose="02020603050405020304" pitchFamily="18" charset="0"/>
              </a:rPr>
              <a:t>Practice challenge activity</a:t>
            </a:r>
          </a:p>
          <a:p>
            <a:endParaRPr lang="en-US" dirty="0"/>
          </a:p>
          <a:p>
            <a:endParaRPr lang="en-US" dirty="0"/>
          </a:p>
        </p:txBody>
      </p:sp>
      <p:sp>
        <p:nvSpPr>
          <p:cNvPr id="5" name="Slide Number Placeholder 4"/>
          <p:cNvSpPr>
            <a:spLocks noGrp="1"/>
          </p:cNvSpPr>
          <p:nvPr>
            <p:ph type="sldNum" sz="quarter" idx="4294967295"/>
          </p:nvPr>
        </p:nvSpPr>
        <p:spPr>
          <a:xfrm>
            <a:off x="7086600" y="6356350"/>
            <a:ext cx="2057400" cy="365125"/>
          </a:xfrm>
          <a:prstGeom prst="rect">
            <a:avLst/>
          </a:prstGeom>
        </p:spPr>
        <p:txBody>
          <a:bodyPr/>
          <a:lstStyle/>
          <a:p>
            <a:pPr algn="ctr"/>
            <a:fld id="{8A792987-B78F-4C1C-9A12-B3EF502CA9A3}" type="slidenum">
              <a:rPr lang="en-US" smtClean="0"/>
              <a:pPr algn="ctr"/>
              <a:t>39</a:t>
            </a:fld>
            <a:endParaRPr lang="en-US" dirty="0"/>
          </a:p>
        </p:txBody>
      </p:sp>
      <p:sp>
        <p:nvSpPr>
          <p:cNvPr id="4" name="Content Placeholder 2"/>
          <p:cNvSpPr txBox="1">
            <a:spLocks/>
          </p:cNvSpPr>
          <p:nvPr/>
        </p:nvSpPr>
        <p:spPr>
          <a:xfrm>
            <a:off x="4792717" y="2226469"/>
            <a:ext cx="4164068" cy="3263504"/>
          </a:xfrm>
          <a:prstGeom prst="rect">
            <a:avLst/>
          </a:prstGeom>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latin typeface="Times New Roman" panose="02020603050405020304" pitchFamily="18" charset="0"/>
                <a:cs typeface="Times New Roman" panose="02020603050405020304" pitchFamily="18" charset="0"/>
              </a:rPr>
              <a:t>Read portfolio scoring rubric</a:t>
            </a:r>
          </a:p>
          <a:p>
            <a:r>
              <a:rPr lang="en-US" sz="1900" dirty="0">
                <a:latin typeface="Times New Roman" panose="02020603050405020304" pitchFamily="18" charset="0"/>
                <a:cs typeface="Times New Roman" panose="02020603050405020304" pitchFamily="18" charset="0"/>
              </a:rPr>
              <a:t>Generate final sketches of design for portfolio</a:t>
            </a:r>
          </a:p>
          <a:p>
            <a:r>
              <a:rPr lang="en-US" sz="1900" dirty="0">
                <a:latin typeface="Times New Roman" panose="02020603050405020304" pitchFamily="18" charset="0"/>
                <a:cs typeface="Times New Roman" panose="02020603050405020304" pitchFamily="18" charset="0"/>
              </a:rPr>
              <a:t>Write a description of the principles of strength and stability</a:t>
            </a:r>
          </a:p>
          <a:p>
            <a:r>
              <a:rPr lang="en-US" sz="1900" dirty="0">
                <a:latin typeface="Times New Roman" panose="02020603050405020304" pitchFamily="18" charset="0"/>
                <a:cs typeface="Times New Roman" panose="02020603050405020304" pitchFamily="18" charset="0"/>
              </a:rPr>
              <a:t>Write an explanation of the chosen location of your syringes</a:t>
            </a:r>
          </a:p>
          <a:p>
            <a:r>
              <a:rPr lang="en-US" sz="1900" dirty="0">
                <a:latin typeface="Times New Roman" panose="02020603050405020304" pitchFamily="18" charset="0"/>
                <a:cs typeface="Times New Roman" panose="02020603050405020304" pitchFamily="18" charset="0"/>
              </a:rPr>
              <a:t>Have writing reviewed by a mentor</a:t>
            </a:r>
          </a:p>
          <a:p>
            <a:r>
              <a:rPr lang="en-US" sz="1900" dirty="0">
                <a:latin typeface="Times New Roman" panose="02020603050405020304" pitchFamily="18" charset="0"/>
                <a:cs typeface="Times New Roman" panose="02020603050405020304" pitchFamily="18" charset="0"/>
              </a:rPr>
              <a:t>Assemble all portfolio elements into a final report</a:t>
            </a:r>
          </a:p>
          <a:p>
            <a:endParaRPr lang="en-US" sz="2100" dirty="0"/>
          </a:p>
          <a:p>
            <a:endParaRPr lang="en-US" sz="2100" dirty="0"/>
          </a:p>
        </p:txBody>
      </p:sp>
      <p:sp>
        <p:nvSpPr>
          <p:cNvPr id="6" name="TextBox 5">
            <a:extLst>
              <a:ext uri="{FF2B5EF4-FFF2-40B4-BE49-F238E27FC236}">
                <a16:creationId xmlns:a16="http://schemas.microsoft.com/office/drawing/2014/main" id="{744456CD-FD6D-47BF-9218-A332B4717628}"/>
              </a:ext>
            </a:extLst>
          </p:cNvPr>
          <p:cNvSpPr txBox="1"/>
          <p:nvPr/>
        </p:nvSpPr>
        <p:spPr>
          <a:xfrm>
            <a:off x="5029200" y="5489973"/>
            <a:ext cx="3657600" cy="369332"/>
          </a:xfrm>
          <a:prstGeom prst="rect">
            <a:avLst/>
          </a:prstGeom>
          <a:noFill/>
        </p:spPr>
        <p:txBody>
          <a:bodyPr wrap="square" rtlCol="0">
            <a:spAutoFit/>
          </a:bodyPr>
          <a:lstStyle/>
          <a:p>
            <a:r>
              <a:rPr lang="en-CA" dirty="0">
                <a:solidFill>
                  <a:srgbClr val="4B6DB2"/>
                </a:solidFill>
              </a:rPr>
              <a:t>Who will be responsible for what?</a:t>
            </a:r>
            <a:endParaRPr lang="en-US" dirty="0">
              <a:solidFill>
                <a:srgbClr val="4B6DB2"/>
              </a:solidFill>
            </a:endParaRPr>
          </a:p>
        </p:txBody>
      </p:sp>
    </p:spTree>
    <p:extLst>
      <p:ext uri="{BB962C8B-B14F-4D97-AF65-F5344CB8AC3E}">
        <p14:creationId xmlns:p14="http://schemas.microsoft.com/office/powerpoint/2010/main" val="42125616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05200" y="914400"/>
            <a:ext cx="1524000" cy="617575"/>
          </a:xfrm>
          <a:prstGeom prst="rect">
            <a:avLst/>
          </a:prstGeom>
        </p:spPr>
        <p:txBody>
          <a:bodyPr/>
          <a:lstStyle/>
          <a:p>
            <a:r>
              <a:rPr lang="en-US" sz="3600" dirty="0">
                <a:solidFill>
                  <a:srgbClr val="4B6DB2"/>
                </a:solidFill>
              </a:rPr>
              <a:t>Safety</a:t>
            </a:r>
          </a:p>
        </p:txBody>
      </p:sp>
      <p:sp>
        <p:nvSpPr>
          <p:cNvPr id="4" name="Content Placeholder 3"/>
          <p:cNvSpPr>
            <a:spLocks noGrp="1"/>
          </p:cNvSpPr>
          <p:nvPr>
            <p:ph idx="1"/>
          </p:nvPr>
        </p:nvSpPr>
        <p:spPr>
          <a:xfrm>
            <a:off x="628650" y="1530683"/>
            <a:ext cx="7886700" cy="4195763"/>
          </a:xfrm>
          <a:prstGeom prst="rect">
            <a:avLst/>
          </a:prstGeom>
        </p:spPr>
        <p:txBody>
          <a:bodyPr/>
          <a:lstStyle/>
          <a:p>
            <a:endParaRPr lang="en-US" sz="1800" dirty="0"/>
          </a:p>
          <a:p>
            <a:r>
              <a:rPr lang="en-US" sz="2000" dirty="0"/>
              <a:t>Safety is </a:t>
            </a:r>
            <a:r>
              <a:rPr lang="en-US" sz="2000" u="sng" dirty="0"/>
              <a:t>everyone’s</a:t>
            </a:r>
            <a:r>
              <a:rPr lang="en-US" sz="2000" dirty="0"/>
              <a:t> responsibility!</a:t>
            </a:r>
          </a:p>
          <a:p>
            <a:r>
              <a:rPr lang="en-US" sz="2000" dirty="0"/>
              <a:t>Always wear safety glasses - even when not cutting or drilling</a:t>
            </a:r>
          </a:p>
          <a:p>
            <a:r>
              <a:rPr lang="en-US" sz="2000" dirty="0"/>
              <a:t>No Running, No Throwing, No Horse Play!</a:t>
            </a:r>
          </a:p>
          <a:p>
            <a:r>
              <a:rPr lang="en-US" sz="2000" dirty="0"/>
              <a:t>When sawing, drilling, filing or sanding; </a:t>
            </a:r>
          </a:p>
          <a:p>
            <a:pPr lvl="1"/>
            <a:r>
              <a:rPr lang="en-US" sz="2000" dirty="0"/>
              <a:t>Ensure a mitre box securely clamped down</a:t>
            </a:r>
          </a:p>
          <a:p>
            <a:pPr lvl="1"/>
            <a:r>
              <a:rPr lang="en-US" sz="2000" dirty="0"/>
              <a:t>Ensure each workpiece is secure &amp; stable</a:t>
            </a:r>
          </a:p>
          <a:p>
            <a:pPr lvl="1"/>
            <a:r>
              <a:rPr lang="en-US" sz="2000" dirty="0"/>
              <a:t>Ensure your hands/fingers are out of harms way</a:t>
            </a:r>
          </a:p>
          <a:p>
            <a:pPr lvl="1"/>
            <a:r>
              <a:rPr lang="en-US" sz="2000" dirty="0"/>
              <a:t>Wipe sawdust, don’t blow</a:t>
            </a:r>
          </a:p>
          <a:p>
            <a:r>
              <a:rPr lang="en-US" sz="2000" dirty="0"/>
              <a:t>If you use the low-temp glue gun remember the tip is HOT &amp; can burn</a:t>
            </a:r>
          </a:p>
          <a:p>
            <a:r>
              <a:rPr lang="en-US" sz="2000" dirty="0"/>
              <a:t>Questions?</a:t>
            </a:r>
          </a:p>
        </p:txBody>
      </p:sp>
      <p:sp>
        <p:nvSpPr>
          <p:cNvPr id="2" name="Slide Number Placeholder 2">
            <a:extLst>
              <a:ext uri="{FF2B5EF4-FFF2-40B4-BE49-F238E27FC236}">
                <a16:creationId xmlns:a16="http://schemas.microsoft.com/office/drawing/2014/main" id="{398060FC-D303-6738-F816-24C2A358E8B9}"/>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4</a:t>
            </a:fld>
            <a:endParaRPr lang="en-US"/>
          </a:p>
        </p:txBody>
      </p:sp>
    </p:spTree>
    <p:extLst>
      <p:ext uri="{BB962C8B-B14F-4D97-AF65-F5344CB8AC3E}">
        <p14:creationId xmlns:p14="http://schemas.microsoft.com/office/powerpoint/2010/main" val="61259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http://www.vectorgems.com/wp-content/uploads/2013/02/yellow-post-it-notes-01.jpg"/>
          <p:cNvPicPr>
            <a:picLocks noChangeAspect="1" noChangeArrowheads="1"/>
          </p:cNvPicPr>
          <p:nvPr/>
        </p:nvPicPr>
        <p:blipFill rotWithShape="1">
          <a:blip r:embed="rId3">
            <a:extLst>
              <a:ext uri="{28A0092B-C50C-407E-A947-70E740481C1C}">
                <a14:useLocalDpi xmlns:a14="http://schemas.microsoft.com/office/drawing/2010/main" val="0"/>
              </a:ext>
            </a:extLst>
          </a:blip>
          <a:srcRect t="16116" b="22128"/>
          <a:stretch/>
        </p:blipFill>
        <p:spPr bwMode="auto">
          <a:xfrm>
            <a:off x="1348956" y="3856639"/>
            <a:ext cx="6172237" cy="21441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628650" y="1346065"/>
            <a:ext cx="7886700" cy="566231"/>
          </a:xfrm>
        </p:spPr>
        <p:txBody>
          <a:bodyPr/>
          <a:lstStyle/>
          <a:p>
            <a:pPr algn="ctr"/>
            <a:r>
              <a:rPr lang="en-US" sz="2800" dirty="0"/>
              <a:t>Identify concrete tasks and milestones</a:t>
            </a:r>
          </a:p>
        </p:txBody>
      </p:sp>
      <p:pic>
        <p:nvPicPr>
          <p:cNvPr id="1026" name="Picture 2" descr="http://www.vectorgems.com/wp-content/uploads/2013/02/yellow-post-it-notes-01.jpg"/>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t="16116" b="22128"/>
          <a:stretch/>
        </p:blipFill>
        <p:spPr bwMode="auto">
          <a:xfrm>
            <a:off x="1332544" y="1880243"/>
            <a:ext cx="6172237" cy="214411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4294967295"/>
          </p:nvPr>
        </p:nvSpPr>
        <p:spPr>
          <a:xfrm>
            <a:off x="7086600" y="6356350"/>
            <a:ext cx="2057400" cy="365125"/>
          </a:xfrm>
          <a:prstGeom prst="rect">
            <a:avLst/>
          </a:prstGeom>
        </p:spPr>
        <p:txBody>
          <a:bodyPr/>
          <a:lstStyle/>
          <a:p>
            <a:pPr algn="ctr"/>
            <a:fld id="{8A792987-B78F-4C1C-9A12-B3EF502CA9A3}" type="slidenum">
              <a:rPr lang="en-US" smtClean="0"/>
              <a:pPr algn="ctr"/>
              <a:t>40</a:t>
            </a:fld>
            <a:endParaRPr lang="en-US" dirty="0"/>
          </a:p>
        </p:txBody>
      </p:sp>
      <p:sp>
        <p:nvSpPr>
          <p:cNvPr id="4" name="TextBox 3"/>
          <p:cNvSpPr txBox="1"/>
          <p:nvPr/>
        </p:nvSpPr>
        <p:spPr>
          <a:xfrm>
            <a:off x="5652942" y="2141031"/>
            <a:ext cx="1685906" cy="1569660"/>
          </a:xfrm>
          <a:prstGeom prst="rect">
            <a:avLst/>
          </a:prstGeom>
          <a:noFill/>
        </p:spPr>
        <p:txBody>
          <a:bodyPr wrap="square" rtlCol="0">
            <a:spAutoFit/>
          </a:bodyPr>
          <a:lstStyle/>
          <a:p>
            <a:pPr algn="ctr"/>
            <a:r>
              <a:rPr lang="en-US" sz="2400" dirty="0">
                <a:latin typeface="Bradley Hand ITC" panose="03070402050302030203" pitchFamily="66" charset="0"/>
              </a:rPr>
              <a:t>Have draft portfolio reviewed by a mentor</a:t>
            </a:r>
          </a:p>
        </p:txBody>
      </p:sp>
      <p:sp>
        <p:nvSpPr>
          <p:cNvPr id="7" name="TextBox 6"/>
          <p:cNvSpPr txBox="1"/>
          <p:nvPr/>
        </p:nvSpPr>
        <p:spPr>
          <a:xfrm>
            <a:off x="5652942" y="4155405"/>
            <a:ext cx="1685906" cy="1569660"/>
          </a:xfrm>
          <a:prstGeom prst="rect">
            <a:avLst/>
          </a:prstGeom>
          <a:noFill/>
        </p:spPr>
        <p:txBody>
          <a:bodyPr wrap="square" rtlCol="0">
            <a:spAutoFit/>
          </a:bodyPr>
          <a:lstStyle/>
          <a:p>
            <a:pPr algn="ctr"/>
            <a:r>
              <a:rPr lang="en-US" sz="2400" u="sng" dirty="0">
                <a:latin typeface="Bradley Hand ITC" panose="03070402050302030203" pitchFamily="66" charset="0"/>
              </a:rPr>
              <a:t>Milestone:</a:t>
            </a:r>
          </a:p>
          <a:p>
            <a:pPr algn="ctr"/>
            <a:r>
              <a:rPr lang="en-US" sz="2400" dirty="0">
                <a:latin typeface="Bradley Hand ITC" panose="03070402050302030203" pitchFamily="66" charset="0"/>
              </a:rPr>
              <a:t>Finalize robot design</a:t>
            </a:r>
          </a:p>
        </p:txBody>
      </p:sp>
      <p:sp>
        <p:nvSpPr>
          <p:cNvPr id="8" name="TextBox 7"/>
          <p:cNvSpPr txBox="1"/>
          <p:nvPr/>
        </p:nvSpPr>
        <p:spPr>
          <a:xfrm>
            <a:off x="1564763" y="2156143"/>
            <a:ext cx="1685906" cy="1569660"/>
          </a:xfrm>
          <a:prstGeom prst="rect">
            <a:avLst/>
          </a:prstGeom>
          <a:noFill/>
        </p:spPr>
        <p:txBody>
          <a:bodyPr wrap="square" rtlCol="0">
            <a:spAutoFit/>
          </a:bodyPr>
          <a:lstStyle/>
          <a:p>
            <a:pPr algn="ctr"/>
            <a:r>
              <a:rPr lang="en-US" sz="2400" dirty="0">
                <a:latin typeface="Bradley Hand ITC" panose="03070402050302030203" pitchFamily="66" charset="0"/>
              </a:rPr>
              <a:t>Read rules and scoring rubrics</a:t>
            </a:r>
          </a:p>
        </p:txBody>
      </p:sp>
      <p:sp>
        <p:nvSpPr>
          <p:cNvPr id="9" name="TextBox 8"/>
          <p:cNvSpPr txBox="1"/>
          <p:nvPr/>
        </p:nvSpPr>
        <p:spPr>
          <a:xfrm>
            <a:off x="3486658" y="4340071"/>
            <a:ext cx="1923542" cy="1200329"/>
          </a:xfrm>
          <a:prstGeom prst="rect">
            <a:avLst/>
          </a:prstGeom>
          <a:noFill/>
        </p:spPr>
        <p:txBody>
          <a:bodyPr wrap="square" rtlCol="0">
            <a:spAutoFit/>
          </a:bodyPr>
          <a:lstStyle/>
          <a:p>
            <a:pPr algn="ctr"/>
            <a:r>
              <a:rPr lang="en-US" sz="2400" dirty="0">
                <a:latin typeface="Bradley Hand ITC" panose="03070402050302030203" pitchFamily="66" charset="0"/>
              </a:rPr>
              <a:t>Research clamping mechanisms</a:t>
            </a:r>
          </a:p>
        </p:txBody>
      </p:sp>
      <p:sp>
        <p:nvSpPr>
          <p:cNvPr id="10" name="TextBox 9"/>
          <p:cNvSpPr txBox="1"/>
          <p:nvPr/>
        </p:nvSpPr>
        <p:spPr>
          <a:xfrm>
            <a:off x="1424472" y="4155405"/>
            <a:ext cx="1913987" cy="1708160"/>
          </a:xfrm>
          <a:prstGeom prst="rect">
            <a:avLst/>
          </a:prstGeom>
          <a:noFill/>
        </p:spPr>
        <p:txBody>
          <a:bodyPr wrap="square" rtlCol="0">
            <a:spAutoFit/>
          </a:bodyPr>
          <a:lstStyle/>
          <a:p>
            <a:pPr algn="ctr"/>
            <a:r>
              <a:rPr lang="en-US" sz="2100" u="sng" dirty="0">
                <a:latin typeface="Bradley Hand ITC" panose="03070402050302030203" pitchFamily="66" charset="0"/>
              </a:rPr>
              <a:t>Milestone:</a:t>
            </a:r>
          </a:p>
          <a:p>
            <a:pPr algn="ctr"/>
            <a:r>
              <a:rPr lang="en-US" sz="2100" dirty="0">
                <a:latin typeface="Bradley Hand ITC" panose="03070402050302030203" pitchFamily="66" charset="0"/>
              </a:rPr>
              <a:t>Assemble writings and sketches into final portfolio</a:t>
            </a:r>
          </a:p>
        </p:txBody>
      </p:sp>
      <p:sp>
        <p:nvSpPr>
          <p:cNvPr id="11" name="TextBox 10"/>
          <p:cNvSpPr txBox="1"/>
          <p:nvPr/>
        </p:nvSpPr>
        <p:spPr>
          <a:xfrm>
            <a:off x="3592121" y="2154187"/>
            <a:ext cx="1685906" cy="1569660"/>
          </a:xfrm>
          <a:prstGeom prst="rect">
            <a:avLst/>
          </a:prstGeom>
          <a:noFill/>
        </p:spPr>
        <p:txBody>
          <a:bodyPr wrap="square" rtlCol="0">
            <a:spAutoFit/>
          </a:bodyPr>
          <a:lstStyle/>
          <a:p>
            <a:pPr algn="ctr"/>
            <a:r>
              <a:rPr lang="en-US" sz="2400" dirty="0">
                <a:latin typeface="Bradley Hand ITC" panose="03070402050302030203" pitchFamily="66" charset="0"/>
              </a:rPr>
              <a:t>Build prototype rotating mechanism</a:t>
            </a:r>
          </a:p>
        </p:txBody>
      </p:sp>
    </p:spTree>
    <p:extLst>
      <p:ext uri="{BB962C8B-B14F-4D97-AF65-F5344CB8AC3E}">
        <p14:creationId xmlns:p14="http://schemas.microsoft.com/office/powerpoint/2010/main" val="26883759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730" y="1329383"/>
            <a:ext cx="7886700" cy="662729"/>
          </a:xfrm>
        </p:spPr>
        <p:txBody>
          <a:bodyPr>
            <a:normAutofit/>
          </a:bodyPr>
          <a:lstStyle/>
          <a:p>
            <a:pPr algn="ctr"/>
            <a:r>
              <a:rPr lang="en-US" sz="2800" u="sng" dirty="0"/>
              <a:t>What you should be doing right now</a:t>
            </a:r>
          </a:p>
        </p:txBody>
      </p:sp>
      <p:sp>
        <p:nvSpPr>
          <p:cNvPr id="3" name="Content Placeholder 2"/>
          <p:cNvSpPr>
            <a:spLocks noGrp="1"/>
          </p:cNvSpPr>
          <p:nvPr>
            <p:ph idx="1"/>
          </p:nvPr>
        </p:nvSpPr>
        <p:spPr>
          <a:xfrm>
            <a:off x="628650" y="2393737"/>
            <a:ext cx="7886700" cy="3263504"/>
          </a:xfrm>
        </p:spPr>
        <p:txBody>
          <a:bodyPr>
            <a:normAutofit/>
          </a:bodyPr>
          <a:lstStyle/>
          <a:p>
            <a:r>
              <a:rPr lang="en-US" sz="3000" dirty="0"/>
              <a:t>Identify 3 tasks or milestones</a:t>
            </a:r>
          </a:p>
          <a:p>
            <a:endParaRPr lang="en-US" sz="3000" dirty="0"/>
          </a:p>
          <a:p>
            <a:r>
              <a:rPr lang="en-US" sz="3000" dirty="0"/>
              <a:t>Lay out the schedule</a:t>
            </a:r>
          </a:p>
          <a:p>
            <a:endParaRPr lang="en-US" sz="3000" dirty="0"/>
          </a:p>
          <a:p>
            <a:r>
              <a:rPr lang="en-US" sz="3000" dirty="0"/>
              <a:t>Choose dates for your milestones</a:t>
            </a:r>
          </a:p>
        </p:txBody>
      </p:sp>
      <p:sp>
        <p:nvSpPr>
          <p:cNvPr id="13" name="Slide Number Placeholder 12"/>
          <p:cNvSpPr>
            <a:spLocks noGrp="1"/>
          </p:cNvSpPr>
          <p:nvPr>
            <p:ph type="sldNum" sz="quarter" idx="4294967295"/>
          </p:nvPr>
        </p:nvSpPr>
        <p:spPr>
          <a:xfrm>
            <a:off x="7086600" y="6356350"/>
            <a:ext cx="2057400" cy="365125"/>
          </a:xfrm>
          <a:prstGeom prst="rect">
            <a:avLst/>
          </a:prstGeom>
        </p:spPr>
        <p:txBody>
          <a:bodyPr/>
          <a:lstStyle/>
          <a:p>
            <a:pPr algn="ctr"/>
            <a:fld id="{8A792987-B78F-4C1C-9A12-B3EF502CA9A3}" type="slidenum">
              <a:rPr lang="en-US" smtClean="0"/>
              <a:pPr algn="ctr"/>
              <a:t>41</a:t>
            </a:fld>
            <a:endParaRPr lang="en-US" dirty="0"/>
          </a:p>
        </p:txBody>
      </p:sp>
      <p:pic>
        <p:nvPicPr>
          <p:cNvPr id="4" name="Picture 2" descr="http://www.vectorgems.com/wp-content/uploads/2013/02/yellow-post-it-notes-01.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116" b="22128"/>
          <a:stretch/>
        </p:blipFill>
        <p:spPr bwMode="auto">
          <a:xfrm>
            <a:off x="6330943" y="1990209"/>
            <a:ext cx="1862595" cy="64702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vectorgems.com/wp-content/uploads/2013/02/yellow-post-it-notes-01.jpg"/>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21852" b="73333" l="1250" r="98594"/>
                    </a14:imgEffect>
                  </a14:imgLayer>
                </a14:imgProps>
              </a:ext>
              <a:ext uri="{28A0092B-C50C-407E-A947-70E740481C1C}">
                <a14:useLocalDpi xmlns:a14="http://schemas.microsoft.com/office/drawing/2010/main" val="0"/>
              </a:ext>
            </a:extLst>
          </a:blip>
          <a:srcRect t="16116" b="22128"/>
          <a:stretch/>
        </p:blipFill>
        <p:spPr bwMode="auto">
          <a:xfrm>
            <a:off x="6105131" y="2136735"/>
            <a:ext cx="1762235" cy="6121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www.vectorgems.com/wp-content/uploads/2013/02/yellow-post-it-notes-0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1852" b="73333" l="1250" r="98594"/>
                    </a14:imgEffect>
                  </a14:imgLayer>
                </a14:imgProps>
              </a:ext>
              <a:ext uri="{28A0092B-C50C-407E-A947-70E740481C1C}">
                <a14:useLocalDpi xmlns:a14="http://schemas.microsoft.com/office/drawing/2010/main" val="0"/>
              </a:ext>
            </a:extLst>
          </a:blip>
          <a:srcRect t="16116" b="22128"/>
          <a:stretch/>
        </p:blipFill>
        <p:spPr bwMode="auto">
          <a:xfrm>
            <a:off x="6695449" y="2136735"/>
            <a:ext cx="1762235" cy="6121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www.vectorgems.com/wp-content/uploads/2013/02/yellow-post-it-notes-01.jpg"/>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21852" b="73333" l="1250" r="98594"/>
                    </a14:imgEffect>
                  </a14:imgLayer>
                </a14:imgProps>
              </a:ext>
              <a:ext uri="{28A0092B-C50C-407E-A947-70E740481C1C}">
                <a14:useLocalDpi xmlns:a14="http://schemas.microsoft.com/office/drawing/2010/main" val="0"/>
              </a:ext>
            </a:extLst>
          </a:blip>
          <a:srcRect t="16116" b="22128"/>
          <a:stretch/>
        </p:blipFill>
        <p:spPr bwMode="auto">
          <a:xfrm>
            <a:off x="7289429" y="2174347"/>
            <a:ext cx="1762235" cy="612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8"/>
          <a:stretch>
            <a:fillRect/>
          </a:stretch>
        </p:blipFill>
        <p:spPr>
          <a:xfrm>
            <a:off x="4983475" y="3221695"/>
            <a:ext cx="2243312" cy="1115609"/>
          </a:xfrm>
          <a:prstGeom prst="rect">
            <a:avLst/>
          </a:prstGeom>
        </p:spPr>
      </p:pic>
      <p:pic>
        <p:nvPicPr>
          <p:cNvPr id="9" name="Picture 8"/>
          <p:cNvPicPr>
            <a:picLocks noChangeAspect="1"/>
          </p:cNvPicPr>
          <p:nvPr/>
        </p:nvPicPr>
        <p:blipFill>
          <a:blip r:embed="rId8"/>
          <a:stretch>
            <a:fillRect/>
          </a:stretch>
        </p:blipFill>
        <p:spPr>
          <a:xfrm>
            <a:off x="6857529" y="4612184"/>
            <a:ext cx="2019674" cy="1004393"/>
          </a:xfrm>
          <a:prstGeom prst="rect">
            <a:avLst/>
          </a:prstGeom>
        </p:spPr>
      </p:pic>
      <p:sp>
        <p:nvSpPr>
          <p:cNvPr id="10" name="Oval 9"/>
          <p:cNvSpPr/>
          <p:nvPr/>
        </p:nvSpPr>
        <p:spPr>
          <a:xfrm>
            <a:off x="7738646" y="5089203"/>
            <a:ext cx="232255" cy="259266"/>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1" name="Oval 10"/>
          <p:cNvSpPr/>
          <p:nvPr/>
        </p:nvSpPr>
        <p:spPr>
          <a:xfrm>
            <a:off x="8530653" y="4858665"/>
            <a:ext cx="232255" cy="259266"/>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
        <p:nvSpPr>
          <p:cNvPr id="12" name="Oval 11"/>
          <p:cNvSpPr/>
          <p:nvPr/>
        </p:nvSpPr>
        <p:spPr>
          <a:xfrm>
            <a:off x="8039042" y="4905208"/>
            <a:ext cx="232255" cy="259266"/>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023787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subTitle" idx="4294967295"/>
          </p:nvPr>
        </p:nvSpPr>
        <p:spPr bwMode="auto">
          <a:xfrm>
            <a:off x="2400300" y="3451243"/>
            <a:ext cx="4343400" cy="5334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eaLnBrk="1" hangingPunct="1">
              <a:lnSpc>
                <a:spcPct val="90000"/>
              </a:lnSpc>
              <a:buNone/>
            </a:pPr>
            <a:r>
              <a:rPr lang="en-US" sz="2000" dirty="0">
                <a:solidFill>
                  <a:srgbClr val="4B6DB2"/>
                </a:solidFill>
                <a:latin typeface="Helvetica" charset="0"/>
                <a:ea typeface="ＭＳ Ｐゴシック" charset="0"/>
                <a:cs typeface="ＭＳ Ｐゴシック" charset="0"/>
              </a:rPr>
              <a:t>This document was originated by:</a:t>
            </a:r>
          </a:p>
          <a:p>
            <a:pPr marL="0" indent="0" eaLnBrk="1" hangingPunct="1">
              <a:lnSpc>
                <a:spcPct val="90000"/>
              </a:lnSpc>
              <a:buNone/>
            </a:pPr>
            <a:endParaRPr lang="en-US" sz="2000" dirty="0">
              <a:solidFill>
                <a:srgbClr val="006CDD"/>
              </a:solidFill>
              <a:latin typeface="Helvetica" charset="0"/>
              <a:ea typeface="ＭＳ Ｐゴシック" charset="0"/>
              <a:cs typeface="ＭＳ Ｐゴシック"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4151" y="4015351"/>
            <a:ext cx="2955698" cy="790239"/>
          </a:xfrm>
          <a:prstGeom prst="rect">
            <a:avLst/>
          </a:prstGeom>
        </p:spPr>
      </p:pic>
      <p:sp>
        <p:nvSpPr>
          <p:cNvPr id="6" name="TextBox 5"/>
          <p:cNvSpPr txBox="1"/>
          <p:nvPr/>
        </p:nvSpPr>
        <p:spPr>
          <a:xfrm>
            <a:off x="2819400" y="5093339"/>
            <a:ext cx="3505200" cy="400110"/>
          </a:xfrm>
          <a:prstGeom prst="rect">
            <a:avLst/>
          </a:prstGeom>
          <a:noFill/>
        </p:spPr>
        <p:txBody>
          <a:bodyPr wrap="square" rtlCol="0">
            <a:spAutoFit/>
          </a:bodyPr>
          <a:lstStyle/>
          <a:p>
            <a:r>
              <a:rPr lang="en-US" sz="2000" dirty="0">
                <a:solidFill>
                  <a:srgbClr val="4B6DB2"/>
                </a:solidFill>
                <a:latin typeface="Helvetica" panose="020B0604020202020204" pitchFamily="34" charset="0"/>
                <a:cs typeface="Helvetica" panose="020B0604020202020204" pitchFamily="34" charset="0"/>
              </a:rPr>
              <a:t>Additional contributions by: </a:t>
            </a:r>
          </a:p>
        </p:txBody>
      </p:sp>
      <p:pic>
        <p:nvPicPr>
          <p:cNvPr id="8" name="Picture 7"/>
          <p:cNvPicPr>
            <a:picLocks noChangeAspect="1"/>
          </p:cNvPicPr>
          <p:nvPr/>
        </p:nvPicPr>
        <p:blipFill>
          <a:blip r:embed="rId4"/>
          <a:stretch>
            <a:fillRect/>
          </a:stretch>
        </p:blipFill>
        <p:spPr>
          <a:xfrm>
            <a:off x="1963593" y="5796542"/>
            <a:ext cx="2261115" cy="609739"/>
          </a:xfrm>
          <a:prstGeom prst="rect">
            <a:avLst/>
          </a:prstGeom>
        </p:spPr>
      </p:pic>
      <p:pic>
        <p:nvPicPr>
          <p:cNvPr id="7" name="Picture 6" descr="X:\My Documents\Product Management\Monday Webinars\Logos\FORCE Logo Small.jpg">
            <a:extLst>
              <a:ext uri="{FF2B5EF4-FFF2-40B4-BE49-F238E27FC236}">
                <a16:creationId xmlns:a16="http://schemas.microsoft.com/office/drawing/2014/main" id="{57E2EDCA-3036-41EE-880F-B15FC74332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5807831"/>
            <a:ext cx="2667000" cy="80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2407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86025" y="990600"/>
            <a:ext cx="4171950" cy="761999"/>
          </a:xfrm>
        </p:spPr>
        <p:txBody>
          <a:bodyPr/>
          <a:lstStyle/>
          <a:p>
            <a:r>
              <a:rPr lang="en-US" sz="3600" dirty="0"/>
              <a:t>Construction Tips</a:t>
            </a:r>
          </a:p>
        </p:txBody>
      </p:sp>
      <p:sp>
        <p:nvSpPr>
          <p:cNvPr id="4" name="Content Placeholder 3"/>
          <p:cNvSpPr>
            <a:spLocks noGrp="1"/>
          </p:cNvSpPr>
          <p:nvPr>
            <p:ph idx="1"/>
          </p:nvPr>
        </p:nvSpPr>
        <p:spPr>
          <a:xfrm>
            <a:off x="628650" y="1781013"/>
            <a:ext cx="7886700" cy="4155726"/>
          </a:xfrm>
        </p:spPr>
        <p:txBody>
          <a:bodyPr/>
          <a:lstStyle/>
          <a:p>
            <a:r>
              <a:rPr lang="en-US" sz="2000" dirty="0"/>
              <a:t>Have a plan</a:t>
            </a:r>
          </a:p>
          <a:p>
            <a:r>
              <a:rPr lang="en-US" sz="2000" dirty="0"/>
              <a:t>Measure twice, cut once</a:t>
            </a:r>
          </a:p>
          <a:p>
            <a:r>
              <a:rPr lang="en-US" sz="2000" dirty="0"/>
              <a:t>Accuracy is important</a:t>
            </a:r>
          </a:p>
          <a:p>
            <a:r>
              <a:rPr lang="en-US" sz="2000" dirty="0"/>
              <a:t>Wood Glue</a:t>
            </a:r>
          </a:p>
          <a:p>
            <a:pPr lvl="1"/>
            <a:r>
              <a:rPr lang="en-US" sz="2000" dirty="0"/>
              <a:t>Less is more! </a:t>
            </a:r>
          </a:p>
          <a:p>
            <a:pPr lvl="1"/>
            <a:r>
              <a:rPr lang="en-US" sz="2000" dirty="0"/>
              <a:t>Excessive glue takes longer to ‘set-up’ &amp; does NOT result in a stronger joint</a:t>
            </a:r>
          </a:p>
          <a:p>
            <a:pPr lvl="1"/>
            <a:r>
              <a:rPr lang="en-US" sz="2000" dirty="0"/>
              <a:t>Use stick to spread out glue on contact surfaces</a:t>
            </a:r>
          </a:p>
          <a:p>
            <a:pPr lvl="1"/>
            <a:r>
              <a:rPr lang="en-US" sz="2000" dirty="0"/>
              <a:t>Use gussets and structural members for strength</a:t>
            </a:r>
          </a:p>
          <a:p>
            <a:pPr lvl="1"/>
            <a:r>
              <a:rPr lang="en-US" sz="2000" dirty="0"/>
              <a:t>Consider Center of Gravity of the device you make</a:t>
            </a:r>
          </a:p>
          <a:p>
            <a:pPr lvl="1"/>
            <a:r>
              <a:rPr lang="en-US" sz="2000" dirty="0"/>
              <a:t>Know and understand how the piston-syringes are mounted</a:t>
            </a:r>
          </a:p>
          <a:p>
            <a:pPr marL="0" indent="0">
              <a:buNone/>
            </a:pPr>
            <a:endParaRPr lang="en-US" sz="2400" dirty="0"/>
          </a:p>
        </p:txBody>
      </p:sp>
      <p:sp>
        <p:nvSpPr>
          <p:cNvPr id="2" name="Slide Number Placeholder 2">
            <a:extLst>
              <a:ext uri="{FF2B5EF4-FFF2-40B4-BE49-F238E27FC236}">
                <a16:creationId xmlns:a16="http://schemas.microsoft.com/office/drawing/2014/main" id="{49699881-8522-FC30-6F2F-9E1743E5596C}"/>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5</a:t>
            </a:fld>
            <a:endParaRPr lang="en-US"/>
          </a:p>
        </p:txBody>
      </p:sp>
    </p:spTree>
    <p:extLst>
      <p:ext uri="{BB962C8B-B14F-4D97-AF65-F5344CB8AC3E}">
        <p14:creationId xmlns:p14="http://schemas.microsoft.com/office/powerpoint/2010/main" val="736175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E4B114-E72D-4193-BBB9-D31CAF25F799}"/>
              </a:ext>
            </a:extLst>
          </p:cNvPr>
          <p:cNvSpPr>
            <a:spLocks noGrp="1"/>
          </p:cNvSpPr>
          <p:nvPr>
            <p:ph type="title"/>
          </p:nvPr>
        </p:nvSpPr>
        <p:spPr>
          <a:xfrm>
            <a:off x="628650" y="1447800"/>
            <a:ext cx="7886700" cy="1039630"/>
          </a:xfrm>
        </p:spPr>
        <p:txBody>
          <a:bodyPr/>
          <a:lstStyle/>
          <a:p>
            <a:pPr algn="ctr"/>
            <a:r>
              <a:rPr lang="en-US" sz="2800" dirty="0"/>
              <a:t>Using Wood Glue</a:t>
            </a:r>
            <a:br>
              <a:rPr lang="en-US" sz="2800" dirty="0"/>
            </a:br>
            <a:r>
              <a:rPr lang="en-US" sz="2000" dirty="0"/>
              <a:t>Use a small amount of glue, the glue holder and stirring stick</a:t>
            </a:r>
            <a:endParaRPr lang="en-US" sz="2800" dirty="0"/>
          </a:p>
        </p:txBody>
      </p:sp>
      <p:pic>
        <p:nvPicPr>
          <p:cNvPr id="9" name="Content Placeholder 8">
            <a:extLst>
              <a:ext uri="{FF2B5EF4-FFF2-40B4-BE49-F238E27FC236}">
                <a16:creationId xmlns:a16="http://schemas.microsoft.com/office/drawing/2014/main" id="{F9A30B65-8C6D-40D6-82D0-391EB68593EF}"/>
              </a:ext>
            </a:extLst>
          </p:cNvPr>
          <p:cNvPicPr>
            <a:picLocks noGrp="1" noChangeAspect="1"/>
          </p:cNvPicPr>
          <p:nvPr>
            <p:ph idx="1"/>
          </p:nvPr>
        </p:nvPicPr>
        <p:blipFill>
          <a:blip r:embed="rId2"/>
          <a:stretch>
            <a:fillRect/>
          </a:stretch>
        </p:blipFill>
        <p:spPr>
          <a:xfrm>
            <a:off x="228599" y="2487430"/>
            <a:ext cx="4267201" cy="3152523"/>
          </a:xfrm>
        </p:spPr>
      </p:pic>
      <p:pic>
        <p:nvPicPr>
          <p:cNvPr id="11" name="Picture 10">
            <a:extLst>
              <a:ext uri="{FF2B5EF4-FFF2-40B4-BE49-F238E27FC236}">
                <a16:creationId xmlns:a16="http://schemas.microsoft.com/office/drawing/2014/main" id="{40CE089F-045D-4D65-BDBE-5C55D8CE44CD}"/>
              </a:ext>
            </a:extLst>
          </p:cNvPr>
          <p:cNvPicPr>
            <a:picLocks noChangeAspect="1"/>
          </p:cNvPicPr>
          <p:nvPr/>
        </p:nvPicPr>
        <p:blipFill>
          <a:blip r:embed="rId3"/>
          <a:stretch>
            <a:fillRect/>
          </a:stretch>
        </p:blipFill>
        <p:spPr>
          <a:xfrm>
            <a:off x="4572000" y="2487430"/>
            <a:ext cx="4267200" cy="3139232"/>
          </a:xfrm>
          <a:prstGeom prst="rect">
            <a:avLst/>
          </a:prstGeom>
        </p:spPr>
      </p:pic>
      <p:sp>
        <p:nvSpPr>
          <p:cNvPr id="2" name="TextBox 1">
            <a:extLst>
              <a:ext uri="{FF2B5EF4-FFF2-40B4-BE49-F238E27FC236}">
                <a16:creationId xmlns:a16="http://schemas.microsoft.com/office/drawing/2014/main" id="{5D4761D9-7501-4C4F-BF81-96D268A7916A}"/>
              </a:ext>
            </a:extLst>
          </p:cNvPr>
          <p:cNvSpPr txBox="1"/>
          <p:nvPr/>
        </p:nvSpPr>
        <p:spPr>
          <a:xfrm>
            <a:off x="3619500" y="4572000"/>
            <a:ext cx="609600" cy="1200329"/>
          </a:xfrm>
          <a:prstGeom prst="rect">
            <a:avLst/>
          </a:prstGeom>
          <a:noFill/>
        </p:spPr>
        <p:txBody>
          <a:bodyPr wrap="square" rtlCol="0">
            <a:spAutoFit/>
          </a:bodyPr>
          <a:lstStyle/>
          <a:p>
            <a:r>
              <a:rPr lang="en-US" sz="7200" dirty="0">
                <a:solidFill>
                  <a:srgbClr val="FF0000"/>
                </a:solidFill>
              </a:rPr>
              <a:t>√</a:t>
            </a:r>
          </a:p>
        </p:txBody>
      </p:sp>
      <p:sp>
        <p:nvSpPr>
          <p:cNvPr id="3" name="TextBox 2">
            <a:extLst>
              <a:ext uri="{FF2B5EF4-FFF2-40B4-BE49-F238E27FC236}">
                <a16:creationId xmlns:a16="http://schemas.microsoft.com/office/drawing/2014/main" id="{52AC33C5-44E4-4C64-A712-961825B8FBEA}"/>
              </a:ext>
            </a:extLst>
          </p:cNvPr>
          <p:cNvSpPr txBox="1"/>
          <p:nvPr/>
        </p:nvSpPr>
        <p:spPr>
          <a:xfrm>
            <a:off x="5181600" y="4553186"/>
            <a:ext cx="1066800" cy="1200329"/>
          </a:xfrm>
          <a:prstGeom prst="rect">
            <a:avLst/>
          </a:prstGeom>
          <a:noFill/>
        </p:spPr>
        <p:txBody>
          <a:bodyPr wrap="square" rtlCol="0">
            <a:spAutoFit/>
          </a:bodyPr>
          <a:lstStyle/>
          <a:p>
            <a:r>
              <a:rPr lang="en-US" sz="7200" dirty="0">
                <a:solidFill>
                  <a:srgbClr val="FF0000"/>
                </a:solidFill>
                <a:latin typeface="Calibri" panose="020F0502020204030204" pitchFamily="34" charset="0"/>
                <a:ea typeface="Calibri" panose="020F0502020204030204" pitchFamily="34" charset="0"/>
                <a:cs typeface="Times New Roman" panose="02020603050405020304" pitchFamily="18" charset="0"/>
              </a:rPr>
              <a:t>X</a:t>
            </a:r>
            <a:endParaRPr lang="en-US" sz="7200" dirty="0"/>
          </a:p>
        </p:txBody>
      </p:sp>
      <p:sp>
        <p:nvSpPr>
          <p:cNvPr id="5" name="Slide Number Placeholder 2">
            <a:extLst>
              <a:ext uri="{FF2B5EF4-FFF2-40B4-BE49-F238E27FC236}">
                <a16:creationId xmlns:a16="http://schemas.microsoft.com/office/drawing/2014/main" id="{CC1D5D82-534C-8B1D-79CB-857B02DC0700}"/>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6</a:t>
            </a:fld>
            <a:endParaRPr lang="en-US"/>
          </a:p>
        </p:txBody>
      </p:sp>
    </p:spTree>
    <p:extLst>
      <p:ext uri="{BB962C8B-B14F-4D97-AF65-F5344CB8AC3E}">
        <p14:creationId xmlns:p14="http://schemas.microsoft.com/office/powerpoint/2010/main" val="2879210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35F7-67C4-4F22-A768-C0CC7EFFFD21}"/>
              </a:ext>
            </a:extLst>
          </p:cNvPr>
          <p:cNvSpPr>
            <a:spLocks noGrp="1"/>
          </p:cNvSpPr>
          <p:nvPr>
            <p:ph type="title"/>
          </p:nvPr>
        </p:nvSpPr>
        <p:spPr>
          <a:xfrm>
            <a:off x="628650" y="1524000"/>
            <a:ext cx="7886700" cy="838200"/>
          </a:xfrm>
        </p:spPr>
        <p:txBody>
          <a:bodyPr/>
          <a:lstStyle/>
          <a:p>
            <a:pPr algn="ctr"/>
            <a:r>
              <a:rPr lang="en-US" sz="2800" dirty="0"/>
              <a:t>Using the miter box and hand saw to cut wood</a:t>
            </a:r>
          </a:p>
        </p:txBody>
      </p:sp>
      <p:pic>
        <p:nvPicPr>
          <p:cNvPr id="5" name="Content Placeholder 4">
            <a:extLst>
              <a:ext uri="{FF2B5EF4-FFF2-40B4-BE49-F238E27FC236}">
                <a16:creationId xmlns:a16="http://schemas.microsoft.com/office/drawing/2014/main" id="{E111AF55-32A9-4900-AD50-A67BB3F9144B}"/>
              </a:ext>
            </a:extLst>
          </p:cNvPr>
          <p:cNvPicPr>
            <a:picLocks noGrp="1" noChangeAspect="1"/>
          </p:cNvPicPr>
          <p:nvPr>
            <p:ph idx="1"/>
          </p:nvPr>
        </p:nvPicPr>
        <p:blipFill>
          <a:blip r:embed="rId2"/>
          <a:stretch>
            <a:fillRect/>
          </a:stretch>
        </p:blipFill>
        <p:spPr>
          <a:xfrm>
            <a:off x="304508" y="2362200"/>
            <a:ext cx="4114800" cy="3562759"/>
          </a:xfrm>
        </p:spPr>
      </p:pic>
      <p:pic>
        <p:nvPicPr>
          <p:cNvPr id="7" name="Picture 6">
            <a:extLst>
              <a:ext uri="{FF2B5EF4-FFF2-40B4-BE49-F238E27FC236}">
                <a16:creationId xmlns:a16="http://schemas.microsoft.com/office/drawing/2014/main" id="{05B5D4F7-06D8-4278-BE61-01E1A8866744}"/>
              </a:ext>
            </a:extLst>
          </p:cNvPr>
          <p:cNvPicPr>
            <a:picLocks noChangeAspect="1"/>
          </p:cNvPicPr>
          <p:nvPr/>
        </p:nvPicPr>
        <p:blipFill>
          <a:blip r:embed="rId3"/>
          <a:stretch>
            <a:fillRect/>
          </a:stretch>
        </p:blipFill>
        <p:spPr>
          <a:xfrm>
            <a:off x="4724694" y="2369173"/>
            <a:ext cx="4267889" cy="3562759"/>
          </a:xfrm>
          <a:prstGeom prst="rect">
            <a:avLst/>
          </a:prstGeom>
        </p:spPr>
      </p:pic>
      <p:sp>
        <p:nvSpPr>
          <p:cNvPr id="8" name="TextBox 7">
            <a:extLst>
              <a:ext uri="{FF2B5EF4-FFF2-40B4-BE49-F238E27FC236}">
                <a16:creationId xmlns:a16="http://schemas.microsoft.com/office/drawing/2014/main" id="{4D6C2106-AEAA-46E1-903D-6ABEB73D7F79}"/>
              </a:ext>
            </a:extLst>
          </p:cNvPr>
          <p:cNvSpPr txBox="1"/>
          <p:nvPr/>
        </p:nvSpPr>
        <p:spPr>
          <a:xfrm>
            <a:off x="2499948" y="5345723"/>
            <a:ext cx="1081452" cy="369332"/>
          </a:xfrm>
          <a:prstGeom prst="rect">
            <a:avLst/>
          </a:prstGeom>
          <a:noFill/>
        </p:spPr>
        <p:txBody>
          <a:bodyPr wrap="square" rtlCol="0">
            <a:spAutoFit/>
          </a:bodyPr>
          <a:lstStyle/>
          <a:p>
            <a:r>
              <a:rPr lang="en-CA" dirty="0">
                <a:solidFill>
                  <a:schemeClr val="bg1"/>
                </a:solidFill>
              </a:rPr>
              <a:t>RIGHTY</a:t>
            </a:r>
            <a:endParaRPr lang="en-US" dirty="0">
              <a:solidFill>
                <a:schemeClr val="bg1"/>
              </a:solidFill>
            </a:endParaRPr>
          </a:p>
        </p:txBody>
      </p:sp>
      <p:sp>
        <p:nvSpPr>
          <p:cNvPr id="9" name="TextBox 8">
            <a:extLst>
              <a:ext uri="{FF2B5EF4-FFF2-40B4-BE49-F238E27FC236}">
                <a16:creationId xmlns:a16="http://schemas.microsoft.com/office/drawing/2014/main" id="{7F93272F-0DBA-4DBA-A1AF-BDB86420EFEC}"/>
              </a:ext>
            </a:extLst>
          </p:cNvPr>
          <p:cNvSpPr txBox="1"/>
          <p:nvPr/>
        </p:nvSpPr>
        <p:spPr>
          <a:xfrm>
            <a:off x="5334000" y="5345723"/>
            <a:ext cx="990600" cy="369332"/>
          </a:xfrm>
          <a:prstGeom prst="rect">
            <a:avLst/>
          </a:prstGeom>
          <a:noFill/>
        </p:spPr>
        <p:txBody>
          <a:bodyPr wrap="square" rtlCol="0">
            <a:spAutoFit/>
          </a:bodyPr>
          <a:lstStyle/>
          <a:p>
            <a:r>
              <a:rPr lang="en-CA" dirty="0">
                <a:solidFill>
                  <a:schemeClr val="bg1"/>
                </a:solidFill>
              </a:rPr>
              <a:t>LEFTY</a:t>
            </a:r>
            <a:endParaRPr lang="en-US" dirty="0">
              <a:solidFill>
                <a:schemeClr val="bg1"/>
              </a:solidFill>
            </a:endParaRPr>
          </a:p>
        </p:txBody>
      </p:sp>
      <p:sp>
        <p:nvSpPr>
          <p:cNvPr id="3" name="Slide Number Placeholder 2">
            <a:extLst>
              <a:ext uri="{FF2B5EF4-FFF2-40B4-BE49-F238E27FC236}">
                <a16:creationId xmlns:a16="http://schemas.microsoft.com/office/drawing/2014/main" id="{339E0D0B-0BBE-2CAF-98AC-AB8B9803809C}"/>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7</a:t>
            </a:fld>
            <a:endParaRPr lang="en-US" dirty="0"/>
          </a:p>
        </p:txBody>
      </p:sp>
    </p:spTree>
    <p:extLst>
      <p:ext uri="{BB962C8B-B14F-4D97-AF65-F5344CB8AC3E}">
        <p14:creationId xmlns:p14="http://schemas.microsoft.com/office/powerpoint/2010/main" val="23545920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836AE-E990-4FFB-9934-50ACB17CEB62}"/>
              </a:ext>
            </a:extLst>
          </p:cNvPr>
          <p:cNvSpPr>
            <a:spLocks noGrp="1"/>
          </p:cNvSpPr>
          <p:nvPr>
            <p:ph type="title"/>
          </p:nvPr>
        </p:nvSpPr>
        <p:spPr>
          <a:xfrm>
            <a:off x="457200" y="1447800"/>
            <a:ext cx="8229600" cy="685800"/>
          </a:xfrm>
        </p:spPr>
        <p:txBody>
          <a:bodyPr/>
          <a:lstStyle/>
          <a:p>
            <a:pPr algn="ctr"/>
            <a:r>
              <a:rPr lang="en-US" sz="2800" dirty="0"/>
              <a:t>Using the hand drill to drill a hole in a syringe</a:t>
            </a:r>
          </a:p>
        </p:txBody>
      </p:sp>
      <p:pic>
        <p:nvPicPr>
          <p:cNvPr id="5" name="Content Placeholder 4">
            <a:extLst>
              <a:ext uri="{FF2B5EF4-FFF2-40B4-BE49-F238E27FC236}">
                <a16:creationId xmlns:a16="http://schemas.microsoft.com/office/drawing/2014/main" id="{9786A1C4-6A9B-4F9B-80AA-2A7B481A13E7}"/>
              </a:ext>
            </a:extLst>
          </p:cNvPr>
          <p:cNvPicPr>
            <a:picLocks noGrp="1" noChangeAspect="1"/>
          </p:cNvPicPr>
          <p:nvPr>
            <p:ph idx="1"/>
          </p:nvPr>
        </p:nvPicPr>
        <p:blipFill>
          <a:blip r:embed="rId2"/>
          <a:stretch>
            <a:fillRect/>
          </a:stretch>
        </p:blipFill>
        <p:spPr>
          <a:xfrm>
            <a:off x="1143000" y="1943100"/>
            <a:ext cx="4796718" cy="4195763"/>
          </a:xfrm>
        </p:spPr>
      </p:pic>
      <p:sp>
        <p:nvSpPr>
          <p:cNvPr id="6" name="TextBox 5">
            <a:extLst>
              <a:ext uri="{FF2B5EF4-FFF2-40B4-BE49-F238E27FC236}">
                <a16:creationId xmlns:a16="http://schemas.microsoft.com/office/drawing/2014/main" id="{2888444D-744D-4281-BD20-99F6D0073C18}"/>
              </a:ext>
            </a:extLst>
          </p:cNvPr>
          <p:cNvSpPr txBox="1"/>
          <p:nvPr/>
        </p:nvSpPr>
        <p:spPr>
          <a:xfrm>
            <a:off x="6324600" y="2438400"/>
            <a:ext cx="2362200" cy="3139321"/>
          </a:xfrm>
          <a:prstGeom prst="rect">
            <a:avLst/>
          </a:prstGeom>
          <a:noFill/>
        </p:spPr>
        <p:txBody>
          <a:bodyPr wrap="square" rtlCol="0">
            <a:spAutoFit/>
          </a:bodyPr>
          <a:lstStyle/>
          <a:p>
            <a:r>
              <a:rPr lang="en-CA" dirty="0"/>
              <a:t>Keep the drill upright – ask your partner to make sure and lend a hand to keep the piston syringe still. Press down while drilling. To remove the drill bit from the hole rotate </a:t>
            </a:r>
            <a:r>
              <a:rPr lang="en-CA" u="sng" dirty="0"/>
              <a:t>in the same direction and pull the drill up.</a:t>
            </a:r>
            <a:endParaRPr lang="en-US" dirty="0"/>
          </a:p>
        </p:txBody>
      </p:sp>
      <p:sp>
        <p:nvSpPr>
          <p:cNvPr id="3" name="Slide Number Placeholder 2">
            <a:extLst>
              <a:ext uri="{FF2B5EF4-FFF2-40B4-BE49-F238E27FC236}">
                <a16:creationId xmlns:a16="http://schemas.microsoft.com/office/drawing/2014/main" id="{D55A9FDB-F26E-6E3E-B4AB-20FDBF25502C}"/>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8</a:t>
            </a:fld>
            <a:endParaRPr lang="en-US" dirty="0"/>
          </a:p>
        </p:txBody>
      </p:sp>
    </p:spTree>
    <p:extLst>
      <p:ext uri="{BB962C8B-B14F-4D97-AF65-F5344CB8AC3E}">
        <p14:creationId xmlns:p14="http://schemas.microsoft.com/office/powerpoint/2010/main" val="1749127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BE87D5-510E-458A-92A1-240EC7FBCB62}"/>
              </a:ext>
            </a:extLst>
          </p:cNvPr>
          <p:cNvSpPr txBox="1"/>
          <p:nvPr/>
        </p:nvSpPr>
        <p:spPr>
          <a:xfrm>
            <a:off x="2361942" y="533400"/>
            <a:ext cx="4038600" cy="523220"/>
          </a:xfrm>
          <a:prstGeom prst="rect">
            <a:avLst/>
          </a:prstGeom>
          <a:noFill/>
        </p:spPr>
        <p:txBody>
          <a:bodyPr wrap="square" rtlCol="0">
            <a:spAutoFit/>
          </a:bodyPr>
          <a:lstStyle/>
          <a:p>
            <a:pPr algn="ctr"/>
            <a:r>
              <a:rPr lang="en-US" sz="2800" dirty="0">
                <a:solidFill>
                  <a:srgbClr val="006CDD"/>
                </a:solidFill>
              </a:rPr>
              <a:t>Making the cube</a:t>
            </a:r>
          </a:p>
        </p:txBody>
      </p:sp>
      <p:pic>
        <p:nvPicPr>
          <p:cNvPr id="5" name="Picture 4">
            <a:extLst>
              <a:ext uri="{FF2B5EF4-FFF2-40B4-BE49-F238E27FC236}">
                <a16:creationId xmlns:a16="http://schemas.microsoft.com/office/drawing/2014/main" id="{95E9A42A-A78E-4540-FAEC-A91D17CE91E6}"/>
              </a:ext>
            </a:extLst>
          </p:cNvPr>
          <p:cNvPicPr>
            <a:picLocks noChangeAspect="1"/>
          </p:cNvPicPr>
          <p:nvPr/>
        </p:nvPicPr>
        <p:blipFill>
          <a:blip r:embed="rId2"/>
          <a:stretch>
            <a:fillRect/>
          </a:stretch>
        </p:blipFill>
        <p:spPr>
          <a:xfrm>
            <a:off x="914400" y="1219201"/>
            <a:ext cx="7549575" cy="4718484"/>
          </a:xfrm>
          <a:prstGeom prst="rect">
            <a:avLst/>
          </a:prstGeom>
        </p:spPr>
      </p:pic>
      <p:sp>
        <p:nvSpPr>
          <p:cNvPr id="2" name="Slide Number Placeholder 2">
            <a:extLst>
              <a:ext uri="{FF2B5EF4-FFF2-40B4-BE49-F238E27FC236}">
                <a16:creationId xmlns:a16="http://schemas.microsoft.com/office/drawing/2014/main" id="{E6FAC5BE-8244-6AB9-8EEA-8D02DCAE2423}"/>
              </a:ext>
            </a:extLst>
          </p:cNvPr>
          <p:cNvSpPr txBox="1">
            <a:spLocks/>
          </p:cNvSpPr>
          <p:nvPr/>
        </p:nvSpPr>
        <p:spPr>
          <a:xfrm>
            <a:off x="7086600" y="6356350"/>
            <a:ext cx="2057400" cy="365125"/>
          </a:xfrm>
          <a:prstGeom prst="rect">
            <a:avLst/>
          </a:prstGeom>
        </p:spPr>
        <p:txBody>
          <a:bodyPr/>
          <a:ls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a:lstStyle>
          <a:p>
            <a:pPr algn="ctr"/>
            <a:fld id="{8A792987-B78F-4C1C-9A12-B3EF502CA9A3}" type="slidenum">
              <a:rPr lang="en-US" smtClean="0"/>
              <a:pPr algn="ctr"/>
              <a:t>9</a:t>
            </a:fld>
            <a:endParaRPr lang="en-US" dirty="0"/>
          </a:p>
        </p:txBody>
      </p:sp>
    </p:spTree>
    <p:extLst>
      <p:ext uri="{BB962C8B-B14F-4D97-AF65-F5344CB8AC3E}">
        <p14:creationId xmlns:p14="http://schemas.microsoft.com/office/powerpoint/2010/main" val="34842697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est Bed 3 - Highway Vehicles&amp;quot;&quot;/&gt;&lt;property id=&quot;20307&quot; value=&quot;520&quot;/&gt;&lt;/object&gt;&lt;object type=&quot;3&quot; unique_id=&quot;10005&quot;&gt;&lt;property id=&quot;20148&quot; value=&quot;5&quot;/&gt;&lt;property id=&quot;20300&quot; value=&quot;Slide 2&quot;/&gt;&lt;property id=&quot;20307&quot; value=&quot;488&quot;/&gt;&lt;/object&gt;&lt;object type=&quot;3&quot; unique_id=&quot;10006&quot;&gt;&lt;property id=&quot;20148&quot; value=&quot;5&quot;/&gt;&lt;property id=&quot;20300&quot; value=&quot;Slide 3 - &amp;quot;Why A Passenger Vehicle?&amp;quot;&quot;/&gt;&lt;property id=&quot;20307&quot; value=&quot;489&quot;/&gt;&lt;/object&gt;&lt;object type=&quot;3&quot; unique_id=&quot;10007&quot;&gt;&lt;property id=&quot;20148&quot; value=&quot;5&quot;/&gt;&lt;property id=&quot;20300&quot; value=&quot;Slide 4 - &amp;quot;Major question being answered&amp;quot;&quot;/&gt;&lt;property id=&quot;20307&quot; value=&quot;526&quot;/&gt;&lt;/object&gt;&lt;object type=&quot;3&quot; unique_id=&quot;10008&quot;&gt;&lt;property id=&quot;20148&quot; value=&quot;5&quot;/&gt;&lt;property id=&quot;20300&quot; value=&quot;Slide 5 - &amp;quot;Task definition&amp;quot;&quot;/&gt;&lt;property id=&quot;20307&quot; value=&quot;495&quot;/&gt;&lt;/object&gt;&lt;object type=&quot;3&quot; unique_id=&quot;10009&quot;&gt;&lt;property id=&quot;20148&quot; value=&quot;5&quot;/&gt;&lt;property id=&quot;20300&quot; value=&quot;Slide 6 - &amp;quot;How Hybrid Vehicles Save Energy?&amp;quot;&quot;/&gt;&lt;property id=&quot;20307&quot; value=&quot;490&quot;/&gt;&lt;/object&gt;&lt;object type=&quot;3&quot; unique_id=&quot;10010&quot;&gt;&lt;property id=&quot;20148&quot; value=&quot;5&quot;/&gt;&lt;property id=&quot;20300&quot; value=&quot;Slide 7 - &amp;quot;Hydraulic Hybrids Versus Electric Hybrids?&amp;quot;&quot;/&gt;&lt;property id=&quot;20307&quot; value=&quot;570&quot;/&gt;&lt;/object&gt;&lt;object type=&quot;3&quot; unique_id=&quot;10011&quot;&gt;&lt;property id=&quot;20148&quot; value=&quot;5&quot;/&gt;&lt;property id=&quot;20300&quot; value=&quot;Slide 8 - &amp;quot;Other HHV efforts&amp;quot;&quot;/&gt;&lt;property id=&quot;20307&quot; value=&quot;492&quot;/&gt;&lt;/object&gt;&lt;object type=&quot;3&quot; unique_id=&quot;10013&quot;&gt;&lt;property id=&quot;20148&quot; value=&quot;5&quot;/&gt;&lt;property id=&quot;20300&quot; value=&quot;Slide 16 - &amp;quot;Ford collaboration&amp;quot;&quot;/&gt;&lt;property id=&quot;20307&quot; value=&quot;569&quot;/&gt;&lt;/object&gt;&lt;object type=&quot;3&quot; unique_id=&quot;10014&quot;&gt;&lt;property id=&quot;20148&quot; value=&quot;5&quot;/&gt;&lt;property id=&quot;20300&quot; value=&quot;Slide 13 - &amp;quot;Technological Barriers&amp;quot;&quot;/&gt;&lt;property id=&quot;20307&quot; value=&quot;496&quot;/&gt;&lt;/object&gt;&lt;object type=&quot;3&quot; unique_id=&quot;10015&quot;&gt;&lt;property id=&quot;20148&quot; value=&quot;5&quot;/&gt;&lt;property id=&quot;20300&quot; value=&quot;Slide 14 - &amp;quot;…and projects that address them&amp;quot;&quot;/&gt;&lt;property id=&quot;20307&quot; value=&quot;571&quot;/&gt;&lt;/object&gt;&lt;object type=&quot;3&quot; unique_id=&quot;10086&quot;&gt;&lt;property id=&quot;20148&quot; value=&quot;5&quot;/&gt;&lt;property id=&quot;20300&quot; value=&quot;Slide 9 - &amp;quot;System efficiency versus hydraulic efficiency (w/o regeneration)&amp;quot;&quot;/&gt;&lt;property id=&quot;20307&quot; value=&quot;573&quot;/&gt;&lt;/object&gt;&lt;object type=&quot;3&quot; unique_id=&quot;10087&quot;&gt;&lt;property id=&quot;20148&quot; value=&quot;5&quot;/&gt;&lt;property id=&quot;20300&quot; value=&quot;Slide 10 - &amp;quot;TB3 Approach: Hydro-mechanical with Regeneration&amp;quot;&quot;/&gt;&lt;property id=&quot;20307&quot; value=&quot;572&quot;/&gt;&lt;/object&gt;&lt;object type=&quot;3&quot; unique_id=&quot;10436&quot;&gt;&lt;property id=&quot;20148&quot; value=&quot;5&quot;/&gt;&lt;property id=&quot;20300&quot; value=&quot;Slide 11 - &amp;quot;System efficiency versus hydraulic efficiency (w/o regeneration)&amp;quot;&quot;/&gt;&lt;property id=&quot;20307&quot; value=&quot;574&quot;/&gt;&lt;/object&gt;&lt;object type=&quot;3&quot; unique_id=&quot;10437&quot;&gt;&lt;property id=&quot;20148&quot; value=&quot;5&quot;/&gt;&lt;property id=&quot;20300&quot; value=&quot;Slide 12 - &amp;quot;Collaboration with Ford&amp;quot;&quot;/&gt;&lt;property id=&quot;20307&quot; value=&quot;575&quot;/&gt;&lt;/object&gt;&lt;object type=&quot;3&quot; unique_id=&quot;10438&quot;&gt;&lt;property id=&quot;20148&quot; value=&quot;5&quot;/&gt;&lt;property id=&quot;20300&quot; value=&quot;Slide 15 - &amp;quot;Conclusions&amp;quot;&quot;/&gt;&lt;property id=&quot;20307&quot; value=&quot;576&quot;/&gt;&lt;/object&gt;&lt;/object&gt;&lt;/object&gt;&lt;/database&gt;"/>
</p:tagLst>
</file>

<file path=ppt/theme/theme1.xml><?xml version="1.0" encoding="utf-8"?>
<a:theme xmlns:a="http://schemas.openxmlformats.org/drawingml/2006/main" name="Default Design">
  <a:themeElements>
    <a:clrScheme name="Custom 14">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F"/>
      </a:accent5>
      <a:accent6>
        <a:srgbClr val="2DB9B9"/>
      </a:accent6>
      <a:hlink>
        <a:srgbClr val="EB282C"/>
      </a:hlink>
      <a:folHlink>
        <a:srgbClr val="FECB56"/>
      </a:folHlink>
    </a:clrScheme>
    <a:fontScheme name="Custom 1">
      <a:majorFont>
        <a:latin typeface="Helvetica Neue Bold Condense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16199</TotalTime>
  <Words>2042</Words>
  <Application>Microsoft Office PowerPoint</Application>
  <PresentationFormat>On-screen Show (4:3)</PresentationFormat>
  <Paragraphs>327</Paragraphs>
  <Slides>42</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ＭＳ Ｐゴシック</vt:lpstr>
      <vt:lpstr>Arial</vt:lpstr>
      <vt:lpstr>Bradley Hand ITC</vt:lpstr>
      <vt:lpstr>Calibri</vt:lpstr>
      <vt:lpstr>Ek Mukta</vt:lpstr>
      <vt:lpstr>Helvetica</vt:lpstr>
      <vt:lpstr>Helvetica Neue Bold Condensed</vt:lpstr>
      <vt:lpstr>Symbol</vt:lpstr>
      <vt:lpstr>Times New Roman</vt:lpstr>
      <vt:lpstr>Default Design</vt:lpstr>
      <vt:lpstr>PowerPoint Presentation</vt:lpstr>
      <vt:lpstr>Index of sections:</vt:lpstr>
      <vt:lpstr>Please fill out the Pre-Survey to the best of your ability Your name is not required!</vt:lpstr>
      <vt:lpstr>Safety</vt:lpstr>
      <vt:lpstr>Construction Tips</vt:lpstr>
      <vt:lpstr>Using Wood Glue Use a small amount of glue, the glue holder and stirring stick</vt:lpstr>
      <vt:lpstr>Using the miter box and hand saw to cut wood</vt:lpstr>
      <vt:lpstr>Using the hand drill to drill a hole in a syringe</vt:lpstr>
      <vt:lpstr>PowerPoint Presentation</vt:lpstr>
      <vt:lpstr>PowerPoint Presentation</vt:lpstr>
      <vt:lpstr>PowerPoint Presentation</vt:lpstr>
      <vt:lpstr>Build the Lifter</vt:lpstr>
      <vt:lpstr>Build the Rotating Platform </vt:lpstr>
      <vt:lpstr>PowerPoint Presentation</vt:lpstr>
      <vt:lpstr>The Challenge – Portfolio Rubric</vt:lpstr>
      <vt:lpstr>PowerPoint Presentation</vt:lpstr>
      <vt:lpstr>Structural Strength</vt:lpstr>
      <vt:lpstr>Structural Strength</vt:lpstr>
      <vt:lpstr>Structural Stability</vt:lpstr>
      <vt:lpstr>Structural Stability</vt:lpstr>
      <vt:lpstr>Placement of Hydraulic or Pneumatic Systems</vt:lpstr>
      <vt:lpstr>PowerPoint Presentation</vt:lpstr>
      <vt:lpstr>PowerPoint Presentation</vt:lpstr>
      <vt:lpstr>PowerPoint Presentation</vt:lpstr>
      <vt:lpstr>Teamwork &amp; Work Habits</vt:lpstr>
      <vt:lpstr>PowerPoint Presentation</vt:lpstr>
      <vt:lpstr>PowerPoint Presentation</vt:lpstr>
      <vt:lpstr>PowerPoint Presentation</vt:lpstr>
      <vt:lpstr>Using the piston-syringe clips</vt:lpstr>
      <vt:lpstr>Connecting the 10cc piston-syringe to white and gray clips</vt:lpstr>
      <vt:lpstr>PowerPoint Presentation</vt:lpstr>
      <vt:lpstr>PowerPoint Presentation</vt:lpstr>
      <vt:lpstr>PowerPoint Presentation</vt:lpstr>
      <vt:lpstr>PowerPoint Presentation</vt:lpstr>
      <vt:lpstr>Watch videos from previous Fluid Power Action Challenges on YouTube or Google web (“Fluid Power Action Challenge”)                                                                                                                                                                       Successful products are always made by carefully researching existing products.</vt:lpstr>
      <vt:lpstr>Examples of previous projects</vt:lpstr>
      <vt:lpstr>Sketching is a way of communicating ideas</vt:lpstr>
      <vt:lpstr>Sketching is a way to explore new ideas.</vt:lpstr>
      <vt:lpstr>Examples of team tasks:</vt:lpstr>
      <vt:lpstr>Identify concrete tasks and milestones</vt:lpstr>
      <vt:lpstr>What you should be doing right now</vt:lpstr>
      <vt:lpstr>PowerPoint Presentation</vt:lpstr>
    </vt:vector>
  </TitlesOfParts>
  <Company>AEM &amp; ME, Univerisity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aburger</dc:creator>
  <cp:lastModifiedBy>James Foster</cp:lastModifiedBy>
  <cp:revision>455</cp:revision>
  <cp:lastPrinted>2009-07-29T19:53:04Z</cp:lastPrinted>
  <dcterms:created xsi:type="dcterms:W3CDTF">2014-12-10T15:59:17Z</dcterms:created>
  <dcterms:modified xsi:type="dcterms:W3CDTF">2024-08-08T20:32:24Z</dcterms:modified>
</cp:coreProperties>
</file>