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goEBRe3IRwarEkBSKRGbff6zsd1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61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ca0233be8b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ca0233be8b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2ca0233be8b_1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6d84bc725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6d84bc725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26d84bc7259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2c9ed6672db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All</a:t>
            </a:r>
            <a:endParaRPr/>
          </a:p>
        </p:txBody>
      </p:sp>
      <p:sp>
        <p:nvSpPr>
          <p:cNvPr id="36" name="Google Shape;36;g2c9ed6672db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47a6aba46422a4b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47a6aba46422a4b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347a6aba46422a4b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47a6aba46422a4b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47a6aba46422a4b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347a6aba46422a4b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47a6aba46422a4b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47a6aba46422a4b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347a6aba46422a4b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8" descr="FPVC_Logo-960x47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27340"/>
            <a:ext cx="9144000" cy="447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8" descr="hp_ETF_logo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548" y="5218377"/>
            <a:ext cx="2768600" cy="120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 Slide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" name="Google Shape;22;p19" descr="FPVC_Logo-960x47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26063" y="274638"/>
            <a:ext cx="2065994" cy="10114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.jp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"/>
          <p:cNvSpPr/>
          <p:nvPr/>
        </p:nvSpPr>
        <p:spPr>
          <a:xfrm>
            <a:off x="3649048" y="5183730"/>
            <a:ext cx="305272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PRESENTATION</a:t>
            </a:r>
            <a:b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Michigan Technological Univ.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Advisor: Dr. Dave Wanless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/2024</a:t>
            </a:r>
            <a:endParaRPr/>
          </a:p>
        </p:txBody>
      </p:sp>
      <p:grpSp>
        <p:nvGrpSpPr>
          <p:cNvPr id="30" name="Google Shape;30;p1"/>
          <p:cNvGrpSpPr/>
          <p:nvPr/>
        </p:nvGrpSpPr>
        <p:grpSpPr>
          <a:xfrm>
            <a:off x="6881288" y="4913434"/>
            <a:ext cx="1676400" cy="1638903"/>
            <a:chOff x="6881288" y="4913434"/>
            <a:chExt cx="1676400" cy="1638903"/>
          </a:xfrm>
        </p:grpSpPr>
        <p:sp>
          <p:nvSpPr>
            <p:cNvPr id="31" name="Google Shape;31;p1"/>
            <p:cNvSpPr/>
            <p:nvPr/>
          </p:nvSpPr>
          <p:spPr>
            <a:xfrm>
              <a:off x="6881288" y="4913434"/>
              <a:ext cx="1676400" cy="1638903"/>
            </a:xfrm>
            <a:prstGeom prst="rect">
              <a:avLst/>
            </a:prstGeom>
            <a:gradFill>
              <a:gsLst>
                <a:gs pos="0">
                  <a:srgbClr val="3E7FCD"/>
                </a:gs>
                <a:gs pos="100000">
                  <a:srgbClr val="96C0FF"/>
                </a:gs>
              </a:gsLst>
              <a:lin ang="16200000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1"/>
            <p:cNvSpPr txBox="1"/>
            <p:nvPr/>
          </p:nvSpPr>
          <p:spPr>
            <a:xfrm>
              <a:off x="7098901" y="5386379"/>
              <a:ext cx="1283136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University Image Logo </a:t>
              </a:r>
              <a:endParaRPr/>
            </a:p>
          </p:txBody>
        </p:sp>
      </p:grpSp>
      <p:pic>
        <p:nvPicPr>
          <p:cNvPr id="33" name="Google Shape;33;p1" descr="Michigan Technological University - YouTub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9516" y="4882941"/>
            <a:ext cx="1801906" cy="1801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"/>
          <p:cNvSpPr txBox="1">
            <a:spLocks noGrp="1"/>
          </p:cNvSpPr>
          <p:nvPr>
            <p:ph type="title"/>
          </p:nvPr>
        </p:nvSpPr>
        <p:spPr>
          <a:xfrm>
            <a:off x="457200" y="-12"/>
            <a:ext cx="609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Tensioner Design</a:t>
            </a:r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body" idx="1"/>
          </p:nvPr>
        </p:nvSpPr>
        <p:spPr>
          <a:xfrm>
            <a:off x="457200" y="838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Chamfered nylon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welded threaded rods to tension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Attached to Motor Mount (weld)</a:t>
            </a:r>
            <a:endParaRPr/>
          </a:p>
        </p:txBody>
      </p:sp>
      <p:pic>
        <p:nvPicPr>
          <p:cNvPr id="112" name="Google Shape;11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225" y="3523350"/>
            <a:ext cx="3821488" cy="303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2526" y="3523350"/>
            <a:ext cx="3414265" cy="303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ca0233be8b_1_1"/>
          <p:cNvSpPr txBox="1">
            <a:spLocks noGrp="1"/>
          </p:cNvSpPr>
          <p:nvPr>
            <p:ph type="title"/>
          </p:nvPr>
        </p:nvSpPr>
        <p:spPr>
          <a:xfrm>
            <a:off x="457200" y="-12"/>
            <a:ext cx="60960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Valve Selection</a:t>
            </a:r>
            <a:endParaRPr/>
          </a:p>
        </p:txBody>
      </p:sp>
      <p:sp>
        <p:nvSpPr>
          <p:cNvPr id="120" name="Google Shape;120;g2ca0233be8b_1_1"/>
          <p:cNvSpPr txBox="1">
            <a:spLocks noGrp="1"/>
          </p:cNvSpPr>
          <p:nvPr>
            <p:ph type="body" idx="1"/>
          </p:nvPr>
        </p:nvSpPr>
        <p:spPr>
          <a:xfrm>
            <a:off x="457200" y="1002475"/>
            <a:ext cx="42798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Sun Hydraulics cartridge valves and manifolds</a:t>
            </a:r>
            <a:endParaRPr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14 V solenoid actuation</a:t>
            </a:r>
            <a:endParaRPr/>
          </a:p>
        </p:txBody>
      </p:sp>
      <p:pic>
        <p:nvPicPr>
          <p:cNvPr id="121" name="Google Shape;121;g2ca0233be8b_1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4375" y="3792175"/>
            <a:ext cx="4071823" cy="306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2ca0233be8b_1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05600"/>
            <a:ext cx="4071824" cy="2852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"/>
          <p:cNvSpPr txBox="1">
            <a:spLocks noGrp="1"/>
          </p:cNvSpPr>
          <p:nvPr>
            <p:ph type="title"/>
          </p:nvPr>
        </p:nvSpPr>
        <p:spPr>
          <a:xfrm>
            <a:off x="457200" y="-12"/>
            <a:ext cx="609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Valve Mount Design</a:t>
            </a:r>
            <a:endParaRPr/>
          </a:p>
        </p:txBody>
      </p:sp>
      <p:sp>
        <p:nvSpPr>
          <p:cNvPr id="128" name="Google Shape;128;p9"/>
          <p:cNvSpPr txBox="1">
            <a:spLocks noGrp="1"/>
          </p:cNvSpPr>
          <p:nvPr>
            <p:ph type="body" idx="1"/>
          </p:nvPr>
        </p:nvSpPr>
        <p:spPr>
          <a:xfrm>
            <a:off x="457200" y="960550"/>
            <a:ext cx="47349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Two manifold banks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Threaded rods through manifolds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Nuts clamp the manifolds to the frame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Attached to a back plate or the accumulator mounts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Google Shape;12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2100" y="1600200"/>
            <a:ext cx="3767800" cy="500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1087" y="4351775"/>
            <a:ext cx="1967125" cy="240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Accumulator Design</a:t>
            </a:r>
            <a:endParaRPr/>
          </a:p>
        </p:txBody>
      </p:sp>
      <p:sp>
        <p:nvSpPr>
          <p:cNvPr id="136" name="Google Shape;136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Bent threaded rod attached to 1x1 aluminum square tubing for mounting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2 accumulators (1.89 liter &amp; .945 liter)</a:t>
            </a:r>
            <a:endParaRPr/>
          </a:p>
        </p:txBody>
      </p:sp>
      <p:pic>
        <p:nvPicPr>
          <p:cNvPr id="137" name="Google Shape;13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1650" y="3897200"/>
            <a:ext cx="3932349" cy="296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3897200"/>
            <a:ext cx="4260228" cy="29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Vehicle Construction/Final Vehicle</a:t>
            </a:r>
            <a:endParaRPr/>
          </a:p>
        </p:txBody>
      </p:sp>
      <p:sp>
        <p:nvSpPr>
          <p:cNvPr id="144" name="Google Shape;144;p12"/>
          <p:cNvSpPr txBox="1">
            <a:spLocks noGrp="1"/>
          </p:cNvSpPr>
          <p:nvPr>
            <p:ph type="body" idx="1"/>
          </p:nvPr>
        </p:nvSpPr>
        <p:spPr>
          <a:xfrm>
            <a:off x="238850" y="1600200"/>
            <a:ext cx="8624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481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2460"/>
              <a:buChar char="-"/>
            </a:pPr>
            <a:r>
              <a:rPr lang="en-US" sz="2460"/>
              <a:t>Primarily done on our own, with tools and materials from the MTU MMET Shop</a:t>
            </a:r>
            <a:endParaRPr sz="2460"/>
          </a:p>
          <a:p>
            <a:pPr marL="457200" lvl="0" indent="-38481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2460"/>
              <a:buChar char="-"/>
            </a:pPr>
            <a:r>
              <a:rPr lang="en-US" sz="2460"/>
              <a:t>Original plans were much different from the final outcome</a:t>
            </a:r>
            <a:endParaRPr sz="2460"/>
          </a:p>
          <a:p>
            <a:pPr marL="457200" lvl="0" indent="0" algn="l" rtl="0">
              <a:lnSpc>
                <a:spcPct val="19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460"/>
          </a:p>
        </p:txBody>
      </p:sp>
      <p:pic>
        <p:nvPicPr>
          <p:cNvPr id="145" name="Google Shape;14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7325" y="3835825"/>
            <a:ext cx="5254074" cy="28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Vehicle Testing</a:t>
            </a:r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body" idx="1"/>
          </p:nvPr>
        </p:nvSpPr>
        <p:spPr>
          <a:xfrm>
            <a:off x="238850" y="1484625"/>
            <a:ext cx="86883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751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2660"/>
              <a:buChar char="-"/>
            </a:pPr>
            <a:r>
              <a:rPr lang="en-US" sz="2660"/>
              <a:t>Initial testing was done to check for piston function</a:t>
            </a:r>
            <a:endParaRPr sz="2660"/>
          </a:p>
          <a:p>
            <a:pPr marL="457200" lvl="0" indent="-39751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2660"/>
              <a:buChar char="-"/>
            </a:pPr>
            <a:r>
              <a:rPr lang="en-US" sz="2660"/>
              <a:t>Piston to motor fluid movement check</a:t>
            </a:r>
            <a:endParaRPr sz="2660"/>
          </a:p>
          <a:p>
            <a:pPr marL="457200" lvl="0" indent="-39751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2660"/>
              <a:buChar char="-"/>
            </a:pPr>
            <a:r>
              <a:rPr lang="en-US" sz="2660"/>
              <a:t>Connection and hose failures</a:t>
            </a:r>
            <a:endParaRPr sz="2660"/>
          </a:p>
          <a:p>
            <a:pPr marL="914400" lvl="1" indent="-39751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2660"/>
              <a:buChar char="-"/>
            </a:pPr>
            <a:r>
              <a:rPr lang="en-US" sz="2660"/>
              <a:t>Calculations and earlier tests show it will work</a:t>
            </a:r>
            <a:endParaRPr sz="266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5"/>
          <p:cNvPicPr preferRelativeResize="0"/>
          <p:nvPr/>
        </p:nvPicPr>
        <p:blipFill rotWithShape="1">
          <a:blip r:embed="rId3">
            <a:alphaModFix/>
          </a:blip>
          <a:srcRect l="12026" t="5499"/>
          <a:stretch/>
        </p:blipFill>
        <p:spPr>
          <a:xfrm>
            <a:off x="1489950" y="1447475"/>
            <a:ext cx="6787375" cy="531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5"/>
          <p:cNvSpPr txBox="1"/>
          <p:nvPr/>
        </p:nvSpPr>
        <p:spPr>
          <a:xfrm>
            <a:off x="488550" y="415725"/>
            <a:ext cx="5052600" cy="7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Rigged Schematic</a:t>
            </a:r>
            <a:endParaRPr sz="4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Competition Schematic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3" name="Google Shape;16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075" y="1417650"/>
            <a:ext cx="6981825" cy="51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Lessons Learned</a:t>
            </a:r>
            <a:endParaRPr/>
          </a:p>
        </p:txBody>
      </p:sp>
      <p:sp>
        <p:nvSpPr>
          <p:cNvPr id="169" name="Google Shape;169;p14"/>
          <p:cNvSpPr txBox="1">
            <a:spLocks noGrp="1"/>
          </p:cNvSpPr>
          <p:nvPr>
            <p:ph type="body" idx="1"/>
          </p:nvPr>
        </p:nvSpPr>
        <p:spPr>
          <a:xfrm>
            <a:off x="238850" y="1484625"/>
            <a:ext cx="82902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751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2660"/>
              <a:buChar char="-"/>
            </a:pPr>
            <a:r>
              <a:rPr lang="en-US" sz="2660"/>
              <a:t>Start designing and planning sooner</a:t>
            </a:r>
            <a:endParaRPr sz="2660"/>
          </a:p>
          <a:p>
            <a:pPr marL="457200" lvl="0" indent="-39751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2660"/>
              <a:buChar char="-"/>
            </a:pPr>
            <a:r>
              <a:rPr lang="en-US" sz="2660"/>
              <a:t>Go through hose and valve connections early </a:t>
            </a:r>
            <a:endParaRPr sz="2660"/>
          </a:p>
          <a:p>
            <a:pPr marL="457200" lvl="0" indent="-39751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2660"/>
              <a:buChar char="-"/>
            </a:pPr>
            <a:r>
              <a:rPr lang="en-US" sz="2660"/>
              <a:t>How to deal with last-minute issues</a:t>
            </a:r>
            <a:endParaRPr sz="2660"/>
          </a:p>
          <a:p>
            <a:pPr marL="457200" lvl="0" indent="-39751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2660"/>
              <a:buChar char="-"/>
            </a:pPr>
            <a:r>
              <a:rPr lang="en-US" sz="2660"/>
              <a:t>Small errors can change an entire design</a:t>
            </a:r>
            <a:endParaRPr sz="2660"/>
          </a:p>
          <a:p>
            <a:pPr marL="457200" lvl="0" indent="-39751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2660"/>
              <a:buChar char="-"/>
            </a:pPr>
            <a:r>
              <a:rPr lang="en-US" sz="2660"/>
              <a:t>Proper fittings for circuit &amp; components</a:t>
            </a:r>
            <a:endParaRPr sz="266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6d84bc7259_0_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176" name="Google Shape;176;g26d84bc7259_0_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Josh Scarbrough IFP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Joe Jackan from Jarp Industries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Ernie Parker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Dave Wanless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MTU MET department</a:t>
            </a:r>
            <a:endParaRPr/>
          </a:p>
        </p:txBody>
      </p:sp>
      <p:pic>
        <p:nvPicPr>
          <p:cNvPr id="177" name="Google Shape;177;g26d84bc7259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9525" y="5392244"/>
            <a:ext cx="3471674" cy="94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26d84bc7259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0725" y="5175850"/>
            <a:ext cx="1542549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26d84bc7259_0_30" descr="Michigan Technological University - YouTub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29716" y="4964479"/>
            <a:ext cx="1801906" cy="180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26d84bc7259_0_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5175848"/>
            <a:ext cx="2229720" cy="137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2c9ed6672db_1_6"/>
          <p:cNvSpPr txBox="1">
            <a:spLocks noGrp="1"/>
          </p:cNvSpPr>
          <p:nvPr>
            <p:ph type="title"/>
          </p:nvPr>
        </p:nvSpPr>
        <p:spPr>
          <a:xfrm>
            <a:off x="277400" y="-12"/>
            <a:ext cx="609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Team Introduction</a:t>
            </a:r>
            <a:endParaRPr/>
          </a:p>
        </p:txBody>
      </p:sp>
      <p:pic>
        <p:nvPicPr>
          <p:cNvPr id="39" name="Google Shape;39;g2c9ed6672db_1_6"/>
          <p:cNvPicPr preferRelativeResize="0"/>
          <p:nvPr/>
        </p:nvPicPr>
        <p:blipFill rotWithShape="1">
          <a:blip r:embed="rId3">
            <a:alphaModFix/>
          </a:blip>
          <a:srcRect l="22375" t="25191" r="17197" b="17188"/>
          <a:stretch/>
        </p:blipFill>
        <p:spPr>
          <a:xfrm>
            <a:off x="4958700" y="942725"/>
            <a:ext cx="1971300" cy="25062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" name="Google Shape;40;g2c9ed6672db_1_6"/>
          <p:cNvPicPr preferRelativeResize="0"/>
          <p:nvPr/>
        </p:nvPicPr>
        <p:blipFill rotWithShape="1">
          <a:blip r:embed="rId4">
            <a:alphaModFix/>
          </a:blip>
          <a:srcRect l="38123" t="36915" r="33592" b="35808"/>
          <a:stretch/>
        </p:blipFill>
        <p:spPr>
          <a:xfrm>
            <a:off x="2143025" y="994175"/>
            <a:ext cx="1869000" cy="24033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" name="Google Shape;41;g2c9ed6672db_1_6"/>
          <p:cNvPicPr preferRelativeResize="0"/>
          <p:nvPr/>
        </p:nvPicPr>
        <p:blipFill rotWithShape="1">
          <a:blip r:embed="rId5">
            <a:alphaModFix/>
          </a:blip>
          <a:srcRect l="12892" t="19905" r="8448" b="7022"/>
          <a:stretch/>
        </p:blipFill>
        <p:spPr>
          <a:xfrm>
            <a:off x="457199" y="3599963"/>
            <a:ext cx="1971300" cy="25827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" name="Google Shape;42;g2c9ed6672db_1_6"/>
          <p:cNvSpPr txBox="1"/>
          <p:nvPr/>
        </p:nvSpPr>
        <p:spPr>
          <a:xfrm>
            <a:off x="223050" y="2020175"/>
            <a:ext cx="1644000" cy="346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Isaac Steers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43" name="Google Shape;43;g2c9ed6672db_1_6"/>
          <p:cNvSpPr txBox="1"/>
          <p:nvPr/>
        </p:nvSpPr>
        <p:spPr>
          <a:xfrm>
            <a:off x="6509400" y="6385150"/>
            <a:ext cx="1644000" cy="346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Collin Little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44" name="Google Shape;44;g2c9ed6672db_1_6"/>
          <p:cNvSpPr txBox="1"/>
          <p:nvPr/>
        </p:nvSpPr>
        <p:spPr>
          <a:xfrm>
            <a:off x="3564150" y="6385150"/>
            <a:ext cx="1869000" cy="346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Luke Hensley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45" name="Google Shape;45;g2c9ed6672db_1_6"/>
          <p:cNvSpPr txBox="1"/>
          <p:nvPr/>
        </p:nvSpPr>
        <p:spPr>
          <a:xfrm>
            <a:off x="7084200" y="2020175"/>
            <a:ext cx="1644000" cy="346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Tate Newlin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46" name="Google Shape;46;g2c9ed6672db_1_6"/>
          <p:cNvSpPr txBox="1"/>
          <p:nvPr/>
        </p:nvSpPr>
        <p:spPr>
          <a:xfrm>
            <a:off x="397788" y="6385150"/>
            <a:ext cx="2090100" cy="346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Cheyenne Goff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47" name="Google Shape;47;g2c9ed6672db_1_6"/>
          <p:cNvPicPr preferRelativeResize="0"/>
          <p:nvPr/>
        </p:nvPicPr>
        <p:blipFill rotWithShape="1">
          <a:blip r:embed="rId6">
            <a:alphaModFix/>
          </a:blip>
          <a:srcRect l="27810" t="24910" r="29737" b="34622"/>
          <a:stretch/>
        </p:blipFill>
        <p:spPr>
          <a:xfrm>
            <a:off x="6268650" y="3540300"/>
            <a:ext cx="2125500" cy="27021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" name="Google Shape;48;g2c9ed6672db_1_6"/>
          <p:cNvPicPr preferRelativeResize="0"/>
          <p:nvPr/>
        </p:nvPicPr>
        <p:blipFill rotWithShape="1">
          <a:blip r:embed="rId7">
            <a:alphaModFix/>
          </a:blip>
          <a:srcRect l="26215" t="22131" r="24321" b="31694"/>
          <a:stretch/>
        </p:blipFill>
        <p:spPr>
          <a:xfrm>
            <a:off x="3300150" y="3448925"/>
            <a:ext cx="2286900" cy="27936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457200" y="-12"/>
            <a:ext cx="609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Key Design Choices</a:t>
            </a:r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457200" y="1327575"/>
            <a:ext cx="51633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Pump Action Pedals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Dual Rim Pulley System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Motor Mount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Accumulator attachment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Relief/control valve attachment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Tensioner</a:t>
            </a:r>
            <a:endParaRPr/>
          </a:p>
        </p:txBody>
      </p:sp>
      <p:pic>
        <p:nvPicPr>
          <p:cNvPr id="55" name="Google Shape;5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1625" y="2661000"/>
            <a:ext cx="3727025" cy="390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457200" y="-12"/>
            <a:ext cx="609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Pedal Design</a:t>
            </a:r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body" idx="1"/>
          </p:nvPr>
        </p:nvSpPr>
        <p:spPr>
          <a:xfrm>
            <a:off x="0" y="1143000"/>
            <a:ext cx="3842100" cy="54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Small piston 3.8 inches from axis of rotation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Pedals are 28” long from axis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Aluminum square stock for lightness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Steel wire on a pulley for pedal return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6875" y="1666699"/>
            <a:ext cx="5557700" cy="292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988" y="0"/>
            <a:ext cx="1831287" cy="19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4400" y="4309850"/>
            <a:ext cx="3610176" cy="25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264550" y="-12"/>
            <a:ext cx="609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Dual Rim Pulley Design</a:t>
            </a:r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1"/>
          </p:nvPr>
        </p:nvSpPr>
        <p:spPr>
          <a:xfrm>
            <a:off x="192750" y="1143000"/>
            <a:ext cx="8758500" cy="47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12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900"/>
              <a:t>Two 26” rims tig welded together</a:t>
            </a:r>
            <a:endParaRPr sz="2900"/>
          </a:p>
          <a:p>
            <a:pPr marL="9144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/>
          </a:p>
          <a:p>
            <a:pPr marL="457200" lvl="0" indent="-412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900"/>
              <a:t>0.35” thick belt to motor </a:t>
            </a:r>
            <a:endParaRPr sz="2900"/>
          </a:p>
          <a:p>
            <a:pPr marL="9144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/>
          </a:p>
          <a:p>
            <a:pPr marL="457200" lvl="0" indent="-412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900"/>
              <a:t>Position of motor based off location of the belt rim</a:t>
            </a:r>
            <a:endParaRPr sz="2900"/>
          </a:p>
        </p:txBody>
      </p:sp>
      <p:pic>
        <p:nvPicPr>
          <p:cNvPr id="71" name="Google Shape;71;p8"/>
          <p:cNvPicPr preferRelativeResize="0"/>
          <p:nvPr/>
        </p:nvPicPr>
        <p:blipFill rotWithShape="1">
          <a:blip r:embed="rId3">
            <a:alphaModFix/>
          </a:blip>
          <a:srcRect l="10130" t="3544" r="12475" b="32926"/>
          <a:stretch/>
        </p:blipFill>
        <p:spPr>
          <a:xfrm>
            <a:off x="6264525" y="3285950"/>
            <a:ext cx="2879475" cy="35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3837975"/>
            <a:ext cx="3551250" cy="302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1250" y="4445660"/>
            <a:ext cx="2660850" cy="1786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457200" y="-12"/>
            <a:ext cx="609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Motor Design</a:t>
            </a:r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0" y="897775"/>
            <a:ext cx="4793100" cy="5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Casappa gear motor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(0.683 in</a:t>
            </a:r>
            <a:r>
              <a:rPr lang="en-US" sz="1800" baseline="300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/rev at 100% efficiency, 26.25 in. lbs, </a:t>
            </a:r>
            <a:r>
              <a:rPr lang="en-US" sz="1900">
                <a:latin typeface="Times New Roman"/>
                <a:ea typeface="Times New Roman"/>
                <a:cs typeface="Times New Roman"/>
                <a:sym typeface="Times New Roman"/>
              </a:rPr>
              <a:t>115.86 rpm, 0.3805 gpm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Pulley attached to Motor that drives the belt (3in pulley)</a:t>
            </a: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Welded Motor Mount and custom bracket</a:t>
            </a:r>
            <a:endParaRPr/>
          </a:p>
        </p:txBody>
      </p:sp>
      <p:pic>
        <p:nvPicPr>
          <p:cNvPr id="80" name="Google Shape;8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4425" y="1268825"/>
            <a:ext cx="2771625" cy="30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7925" y="4306975"/>
            <a:ext cx="2739315" cy="255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47a6aba46422a4b_0"/>
          <p:cNvSpPr txBox="1">
            <a:spLocks noGrp="1"/>
          </p:cNvSpPr>
          <p:nvPr>
            <p:ph type="title"/>
          </p:nvPr>
        </p:nvSpPr>
        <p:spPr>
          <a:xfrm>
            <a:off x="457200" y="-12"/>
            <a:ext cx="60960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Cylinder Design</a:t>
            </a:r>
            <a:endParaRPr/>
          </a:p>
        </p:txBody>
      </p:sp>
      <p:sp>
        <p:nvSpPr>
          <p:cNvPr id="88" name="Google Shape;88;g347a6aba46422a4b_0"/>
          <p:cNvSpPr txBox="1">
            <a:spLocks noGrp="1"/>
          </p:cNvSpPr>
          <p:nvPr>
            <p:ph type="body" idx="1"/>
          </p:nvPr>
        </p:nvSpPr>
        <p:spPr>
          <a:xfrm>
            <a:off x="0" y="1360700"/>
            <a:ext cx="6690300" cy="456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0000" lnSpcReduction="10000"/>
          </a:bodyPr>
          <a:lstStyle/>
          <a:p>
            <a:pPr marL="457200" lvl="0" indent="-308610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Cylindrical pistons are used to utilize leverage and linear motion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08610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Different size pistons used as gearing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08610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Electronic control gear selector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08610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Stroke is 2.5” for small and 5” for large pistons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08610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Displacement is .85 in^3 and 1.7 in^3 for small and large respectively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08610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Cylinders manufactured by Jarp Industries</a:t>
            </a:r>
            <a:endParaRPr/>
          </a:p>
        </p:txBody>
      </p:sp>
      <p:pic>
        <p:nvPicPr>
          <p:cNvPr id="89" name="Google Shape;89;g347a6aba46422a4b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0550" y="4732825"/>
            <a:ext cx="3093450" cy="21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347a6aba46422a4b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2325" y="2464719"/>
            <a:ext cx="3471674" cy="94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47a6aba46422a4b_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Electronic system</a:t>
            </a:r>
            <a:endParaRPr/>
          </a:p>
        </p:txBody>
      </p:sp>
      <p:sp>
        <p:nvSpPr>
          <p:cNvPr id="97" name="Google Shape;97;g347a6aba46422a4b_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10000"/>
          </a:bodyPr>
          <a:lstStyle/>
          <a:p>
            <a:pPr marL="457200" lvl="0" indent="-317182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Envision PV500 screen (Iowa Fluid Power Supplied)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17182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Envision MC2 controller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17182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Barksdale Bps3000 pressure sensor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17182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Balluff BSP pressure sensor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17182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Two Milwaukee M18 batteries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17182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Custom Deutsch connector wiring harness</a:t>
            </a:r>
            <a:endParaRPr/>
          </a:p>
        </p:txBody>
      </p:sp>
      <p:pic>
        <p:nvPicPr>
          <p:cNvPr id="98" name="Google Shape;98;g347a6aba46422a4b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1175" y="2063425"/>
            <a:ext cx="1542549" cy="12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7a6aba46422a4b_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Electronic Programming</a:t>
            </a:r>
            <a:endParaRPr/>
          </a:p>
        </p:txBody>
      </p:sp>
      <p:sp>
        <p:nvSpPr>
          <p:cNvPr id="105" name="Google Shape;105;g347a6aba46422a4b_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An touchscreen design solved problems from previous years (manual valves)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34327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Powervision used to program the screen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34327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CoDeSys used to program the controller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34327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Different buttons for specific modes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34327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Separate logic for gears and modes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469</Words>
  <Application>Microsoft Office PowerPoint</Application>
  <PresentationFormat>On-screen Show (4:3)</PresentationFormat>
  <Paragraphs>127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PowerPoint Presentation</vt:lpstr>
      <vt:lpstr>Team Introduction</vt:lpstr>
      <vt:lpstr>Key Design Choices</vt:lpstr>
      <vt:lpstr>Pedal Design</vt:lpstr>
      <vt:lpstr>Dual Rim Pulley Design</vt:lpstr>
      <vt:lpstr>Motor Design</vt:lpstr>
      <vt:lpstr>Cylinder Design</vt:lpstr>
      <vt:lpstr>Electronic system</vt:lpstr>
      <vt:lpstr>Electronic Programming</vt:lpstr>
      <vt:lpstr>Tensioner Design</vt:lpstr>
      <vt:lpstr>Valve Selection</vt:lpstr>
      <vt:lpstr>Valve Mount Design</vt:lpstr>
      <vt:lpstr>Accumulator Design</vt:lpstr>
      <vt:lpstr>Vehicle Construction/Final Vehicle</vt:lpstr>
      <vt:lpstr>Vehicle Testing</vt:lpstr>
      <vt:lpstr>PowerPoint Presentation</vt:lpstr>
      <vt:lpstr>Competition Schematic </vt:lpstr>
      <vt:lpstr>Lessons Learned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Alyssa Burger</dc:creator>
  <cp:lastModifiedBy>Mary Pluta</cp:lastModifiedBy>
  <cp:revision>1</cp:revision>
  <dcterms:created xsi:type="dcterms:W3CDTF">2016-08-04T18:14:10Z</dcterms:created>
  <dcterms:modified xsi:type="dcterms:W3CDTF">2024-04-10T21:22:35Z</dcterms:modified>
</cp:coreProperties>
</file>