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78" r:id="rId3"/>
    <p:sldId id="268" r:id="rId4"/>
    <p:sldId id="374" r:id="rId5"/>
    <p:sldId id="295" r:id="rId6"/>
    <p:sldId id="337" r:id="rId7"/>
    <p:sldId id="336" r:id="rId8"/>
    <p:sldId id="338" r:id="rId9"/>
    <p:sldId id="339" r:id="rId10"/>
    <p:sldId id="279" r:id="rId11"/>
    <p:sldId id="371" r:id="rId12"/>
    <p:sldId id="372" r:id="rId13"/>
    <p:sldId id="348" r:id="rId14"/>
    <p:sldId id="355" r:id="rId15"/>
    <p:sldId id="356" r:id="rId16"/>
    <p:sldId id="349" r:id="rId17"/>
    <p:sldId id="351" r:id="rId18"/>
    <p:sldId id="352" r:id="rId19"/>
    <p:sldId id="353" r:id="rId20"/>
    <p:sldId id="354" r:id="rId21"/>
    <p:sldId id="347" r:id="rId22"/>
    <p:sldId id="378" r:id="rId23"/>
    <p:sldId id="365" r:id="rId24"/>
    <p:sldId id="368" r:id="rId25"/>
    <p:sldId id="381" r:id="rId26"/>
    <p:sldId id="366" r:id="rId27"/>
    <p:sldId id="379" r:id="rId28"/>
    <p:sldId id="276" r:id="rId29"/>
    <p:sldId id="373" r:id="rId30"/>
    <p:sldId id="270" r:id="rId31"/>
    <p:sldId id="386" r:id="rId32"/>
    <p:sldId id="375" r:id="rId33"/>
    <p:sldId id="385" r:id="rId34"/>
    <p:sldId id="369" r:id="rId35"/>
    <p:sldId id="370" r:id="rId36"/>
    <p:sldId id="377" r:id="rId37"/>
    <p:sldId id="380" r:id="rId38"/>
    <p:sldId id="275" r:id="rId39"/>
    <p:sldId id="362" r:id="rId40"/>
    <p:sldId id="382" r:id="rId41"/>
    <p:sldId id="384" r:id="rId42"/>
    <p:sldId id="387" r:id="rId43"/>
    <p:sldId id="335" r:id="rId44"/>
    <p:sldId id="334" r:id="rId45"/>
    <p:sldId id="266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86A69F-8CDE-D719-2253-6BCDA56CCE51}" name="Mary Pluta" initials="MP" userId="S::mpluta@nfpa.com::99a59560-2252-45a7-a8eb-f06f72f24a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06T16:29:39.90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15893 6953 16383 0 0,'0'-6'0'0'0,"0"-8"0"0"0,0-7 0 0 0,0-7 0 0 0,0-4 0 0 0,0-2 0 0 0,0-2 0 0 0,0-1 0 0 0,0 1 0 0 0,0-1 0 0 0,0 1 0 0 0,0 0 0 0 0,0 1 0 0 0,0 0 0 0 0,0 0 0 0 0,0 0 0 0 0,0 0 0 0 0,0 0 0 0 0,0 0 0 0 0,0 5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0ECBE-CBCF-524B-BEC3-9105B453A214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B8E15-19D7-064A-92D3-D9AAC08BA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3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 welcome to our midway review for the NFPA FPVC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B8E15-19D7-064A-92D3-D9AAC08BA3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92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Home Depot Role: Solve business related issues, developed data analysis skills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B8E15-19D7-064A-92D3-D9AAC08BA3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77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B8E15-19D7-064A-92D3-D9AAC08BA3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66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are you doing differently this year to avoid last year’s battery failure? Electrical defaults to direct drive (lesson from 2023 vehicle)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B8E15-19D7-064A-92D3-D9AAC08BA3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02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are you doing differently this year to avoid last year’s battery failure? Electrical defaults to direct drive (lesson from 2023 vehicle)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B8E15-19D7-064A-92D3-D9AAC08BA3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87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are you doing differently this year to avoid last year’s battery failure? Electrical defaults to direct drive (lesson from 2023 vehicle)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B8E15-19D7-064A-92D3-D9AAC08BA3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5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B8E15-19D7-064A-92D3-D9AAC08BA3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56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Don’t say anyone was better than anyone else say everyone was great!!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B8E15-19D7-064A-92D3-D9AAC08BA3B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32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B8E15-19D7-064A-92D3-D9AAC08BA3B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PVC_Logo-960x47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7340"/>
            <a:ext cx="9144000" cy="4476750"/>
          </a:xfrm>
          <a:prstGeom prst="rect">
            <a:avLst/>
          </a:prstGeom>
        </p:spPr>
      </p:pic>
      <p:pic>
        <p:nvPicPr>
          <p:cNvPr id="8" name="Picture 7" descr="hp_ETF_logo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48" y="5218377"/>
            <a:ext cx="27686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3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4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FPVC_Logo-960x47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063" y="274638"/>
            <a:ext cx="2065994" cy="10114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5EDA-7EC5-C547-8E14-336FC64FA1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16, 2016</a:t>
            </a:r>
          </a:p>
        </p:txBody>
      </p:sp>
    </p:spTree>
    <p:extLst>
      <p:ext uri="{BB962C8B-B14F-4D97-AF65-F5344CB8AC3E}">
        <p14:creationId xmlns:p14="http://schemas.microsoft.com/office/powerpoint/2010/main" val="1704885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November 16,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ECFE6-CC61-EA4A-8360-C8928631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1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11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77771" y="5148724"/>
            <a:ext cx="3681170" cy="11387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sz="2800" b="1" dirty="0"/>
              <a:t>Final Presentation</a:t>
            </a:r>
            <a:br>
              <a:rPr lang="en-US" sz="2000" b="1" dirty="0"/>
            </a:br>
            <a:r>
              <a:rPr lang="en-US" sz="2000" b="1" dirty="0"/>
              <a:t>Kennesaw State University</a:t>
            </a:r>
            <a:endParaRPr lang="en-US" sz="2000" dirty="0">
              <a:ea typeface="Calibri"/>
              <a:cs typeface="Calibri"/>
            </a:endParaRPr>
          </a:p>
          <a:p>
            <a:pPr algn="r"/>
            <a:r>
              <a:rPr lang="en-US" sz="2000" b="1" dirty="0">
                <a:ea typeface="Calibri"/>
                <a:cs typeface="Calibri"/>
              </a:rPr>
              <a:t>April 12</a:t>
            </a:r>
            <a:r>
              <a:rPr lang="en-US" sz="2000" b="1" baseline="30000" dirty="0">
                <a:ea typeface="Calibri"/>
                <a:cs typeface="Calibri"/>
              </a:rPr>
              <a:t>th</a:t>
            </a:r>
            <a:r>
              <a:rPr lang="en-US" sz="2000" b="1" dirty="0">
                <a:ea typeface="Calibri"/>
                <a:cs typeface="Calibri"/>
              </a:rPr>
              <a:t>, 2024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3F1DDCF-1C88-CD61-5EF9-B3C7C862A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554" y="4921633"/>
            <a:ext cx="1618649" cy="15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60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EF4CFB-CA12-D4D2-5867-BED917636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48" y="1792224"/>
            <a:ext cx="9758129" cy="39044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418FA0-796F-27A8-9414-56644140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MATLAB Simulink Model</a:t>
            </a:r>
            <a:br>
              <a:rPr lang="en-US"/>
            </a:br>
            <a:endParaRPr lang="en-US"/>
          </a:p>
        </p:txBody>
      </p:sp>
      <p:pic>
        <p:nvPicPr>
          <p:cNvPr id="6" name="Picture 5" descr="A logo of a university&#10;&#10;Description automatically generated">
            <a:extLst>
              <a:ext uri="{FF2B5EF4-FFF2-40B4-BE49-F238E27FC236}">
                <a16:creationId xmlns:a16="http://schemas.microsoft.com/office/drawing/2014/main" id="{87EAC0A1-4F84-5785-36E2-9E5866E2D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25A85D8-1855-CC96-3EBF-6D5B8B84B758}"/>
              </a:ext>
            </a:extLst>
          </p:cNvPr>
          <p:cNvSpPr/>
          <p:nvPr/>
        </p:nvSpPr>
        <p:spPr>
          <a:xfrm>
            <a:off x="3200401" y="1911096"/>
            <a:ext cx="1296578" cy="89312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4D86D4-4879-45DD-F197-6B11944B4A4E}"/>
              </a:ext>
            </a:extLst>
          </p:cNvPr>
          <p:cNvSpPr/>
          <p:nvPr/>
        </p:nvSpPr>
        <p:spPr>
          <a:xfrm>
            <a:off x="1077139" y="2084832"/>
            <a:ext cx="2123262" cy="238658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80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90F50D-755D-F48E-B6A0-92AD8437B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341" y="1600200"/>
            <a:ext cx="6673317" cy="452596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0ECA5F9-D903-FDC5-DAB9-8B3902EF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</p:spPr>
        <p:txBody>
          <a:bodyPr/>
          <a:lstStyle/>
          <a:p>
            <a:r>
              <a:rPr lang="en-US"/>
              <a:t>MATLAB Simulink Model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9696C-93F4-CF62-DDF4-30D1FF5FC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6723691-16A9-AA47-7707-A0C87677072C}"/>
              </a:ext>
            </a:extLst>
          </p:cNvPr>
          <p:cNvSpPr/>
          <p:nvPr/>
        </p:nvSpPr>
        <p:spPr>
          <a:xfrm>
            <a:off x="1428139" y="3553778"/>
            <a:ext cx="546965" cy="61880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4A3F89-E47A-4232-A46D-5B9DC94A59ED}"/>
              </a:ext>
            </a:extLst>
          </p:cNvPr>
          <p:cNvSpPr/>
          <p:nvPr/>
        </p:nvSpPr>
        <p:spPr>
          <a:xfrm>
            <a:off x="4782311" y="2962405"/>
            <a:ext cx="557785" cy="59137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29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6EDB02-2C22-48AB-6C73-A30D0F5F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</p:spPr>
        <p:txBody>
          <a:bodyPr/>
          <a:lstStyle/>
          <a:p>
            <a:r>
              <a:rPr lang="en-US"/>
              <a:t>MATLAB Simulink Model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5C1E19-0212-D478-5A97-76EDDD00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1F5A029-B86E-1EF1-337F-49E4FBD2B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038089"/>
            <a:ext cx="8229600" cy="3650184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B672C0D-35B5-3489-D6FF-0A4F4A21AE40}"/>
              </a:ext>
            </a:extLst>
          </p:cNvPr>
          <p:cNvSpPr/>
          <p:nvPr/>
        </p:nvSpPr>
        <p:spPr>
          <a:xfrm>
            <a:off x="2205379" y="2694560"/>
            <a:ext cx="1525373" cy="146887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24A547-2DDA-3EB2-D0C1-B64AD5A8354B}"/>
              </a:ext>
            </a:extLst>
          </p:cNvPr>
          <p:cNvSpPr/>
          <p:nvPr/>
        </p:nvSpPr>
        <p:spPr>
          <a:xfrm>
            <a:off x="5131459" y="4425696"/>
            <a:ext cx="693269" cy="54565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96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439D-68C6-F69A-E5A4-9721FA5C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5F88E-EBA9-2BFE-2846-7876AA824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6122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/>
              <a:t>Model of frame based on exact dimensions</a:t>
            </a:r>
          </a:p>
          <a:p>
            <a:r>
              <a:rPr lang="en-US" sz="2600" dirty="0"/>
              <a:t>Full assembly used to estimate clearances and fitments</a:t>
            </a:r>
          </a:p>
          <a:p>
            <a:r>
              <a:rPr lang="en-US" sz="2600" dirty="0"/>
              <a:t>Computer aided engineering (CAE) simulations ran on mounts added to vehicle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4CF37642-94FD-54EE-0609-C108F3009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pic>
        <p:nvPicPr>
          <p:cNvPr id="4" name="Picture 3" descr="A drawing of a bicycle&#10;&#10;Description automatically generated">
            <a:extLst>
              <a:ext uri="{FF2B5EF4-FFF2-40B4-BE49-F238E27FC236}">
                <a16:creationId xmlns:a16="http://schemas.microsoft.com/office/drawing/2014/main" id="{9A604339-8DD3-6025-46EB-AE5D5A953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38222"/>
            <a:ext cx="4370681" cy="33815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248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0C15-9C15-2B03-1C41-5FE9BB75A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CAE – Frame</a:t>
            </a:r>
          </a:p>
        </p:txBody>
      </p:sp>
      <p:pic>
        <p:nvPicPr>
          <p:cNvPr id="4" name="Content Placeholder 3" descr="A blue bike with colorful parts&#10;&#10;Description automatically generated">
            <a:extLst>
              <a:ext uri="{FF2B5EF4-FFF2-40B4-BE49-F238E27FC236}">
                <a16:creationId xmlns:a16="http://schemas.microsoft.com/office/drawing/2014/main" id="{49B6E55B-CC65-688A-47F5-E081872CC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25786"/>
            <a:ext cx="8229600" cy="38747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04ABA1-8F0C-A92A-5F61-6C00160C82B8}"/>
              </a:ext>
            </a:extLst>
          </p:cNvPr>
          <p:cNvSpPr txBox="1"/>
          <p:nvPr/>
        </p:nvSpPr>
        <p:spPr>
          <a:xfrm>
            <a:off x="457200" y="6163056"/>
            <a:ext cx="82296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Plain Carbon Steel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C58D42-7183-63B8-649B-6FF3A6808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0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D378-1A3D-6371-23F1-0F8B3EAE9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CAE – Pump Mount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2594C8-50AE-BBBE-876E-813700A07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6327"/>
            <a:ext cx="8229600" cy="39137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234D5E-5D15-E83C-2055-6D010FA53E26}"/>
              </a:ext>
            </a:extLst>
          </p:cNvPr>
          <p:cNvSpPr txBox="1"/>
          <p:nvPr/>
        </p:nvSpPr>
        <p:spPr>
          <a:xfrm>
            <a:off x="457200" y="6163056"/>
            <a:ext cx="82296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Pump Mounting Plate with 100 N force on bolt holes.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EB5E5-7F2B-D3F8-6849-4AE656757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27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2ED6F-FEE5-032D-B827-B0BDA4873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3" y="325612"/>
            <a:ext cx="7189076" cy="1143000"/>
          </a:xfrm>
        </p:spPr>
        <p:txBody>
          <a:bodyPr/>
          <a:lstStyle/>
          <a:p>
            <a:r>
              <a:rPr lang="en-US" dirty="0"/>
              <a:t>CAE – Reservoir Internal Flow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45EEA67A-83F6-1EE7-DEAE-22FB17CE1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52585"/>
            <a:ext cx="8229600" cy="42211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83C620-D8D9-42C3-39E1-893515C76F31}"/>
              </a:ext>
            </a:extLst>
          </p:cNvPr>
          <p:cNvSpPr txBox="1"/>
          <p:nvPr/>
        </p:nvSpPr>
        <p:spPr>
          <a:xfrm>
            <a:off x="457200" y="616305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SolidWorks Simulation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6C42C4-2E96-EE1A-D98C-FB8BC9C28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25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73AD-4B8E-87B3-6574-03E0EDA08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6511159" cy="1143000"/>
          </a:xfrm>
        </p:spPr>
        <p:txBody>
          <a:bodyPr/>
          <a:lstStyle/>
          <a:p>
            <a:r>
              <a:rPr lang="en-US" dirty="0"/>
              <a:t>CAE – Reservoir Mounting </a:t>
            </a:r>
          </a:p>
        </p:txBody>
      </p:sp>
      <p:pic>
        <p:nvPicPr>
          <p:cNvPr id="4" name="Content Placeholder 3" descr="A computer generated image of a curved object&#10;&#10;Description automatically generated">
            <a:extLst>
              <a:ext uri="{FF2B5EF4-FFF2-40B4-BE49-F238E27FC236}">
                <a16:creationId xmlns:a16="http://schemas.microsoft.com/office/drawing/2014/main" id="{A229707D-3512-F518-2180-7F7637D51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44170"/>
            <a:ext cx="8229600" cy="36380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AC883-7D96-7715-F0BB-432E21447E54}"/>
              </a:ext>
            </a:extLst>
          </p:cNvPr>
          <p:cNvSpPr txBox="1"/>
          <p:nvPr/>
        </p:nvSpPr>
        <p:spPr>
          <a:xfrm>
            <a:off x="457200" y="616305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E0F76-AB7E-2F6E-2CE5-7B88B843F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87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73AD-4B8E-87B3-6574-03E0EDA08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6710855" cy="1143000"/>
          </a:xfrm>
        </p:spPr>
        <p:txBody>
          <a:bodyPr/>
          <a:lstStyle/>
          <a:p>
            <a:r>
              <a:rPr lang="en-US" dirty="0"/>
              <a:t>CAE – Reservoir Mounting </a:t>
            </a:r>
          </a:p>
        </p:txBody>
      </p:sp>
      <p:pic>
        <p:nvPicPr>
          <p:cNvPr id="4" name="Content Placeholder 3" descr="A rainbow colored object with arrows pointing to the side&#10;&#10;Description automatically generated">
            <a:extLst>
              <a:ext uri="{FF2B5EF4-FFF2-40B4-BE49-F238E27FC236}">
                <a16:creationId xmlns:a16="http://schemas.microsoft.com/office/drawing/2014/main" id="{2680BD79-BA18-15FD-3A5C-F02E7C907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335" y="1600200"/>
            <a:ext cx="7915330" cy="45259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EF827-77A2-EF04-D589-10ED7A970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47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9ECB3-1C09-DFAA-D62E-44ADC527E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7" y="325612"/>
            <a:ext cx="7015655" cy="1143000"/>
          </a:xfrm>
        </p:spPr>
        <p:txBody>
          <a:bodyPr/>
          <a:lstStyle/>
          <a:p>
            <a:r>
              <a:rPr lang="en-US" dirty="0"/>
              <a:t>CAE – Accumulator Mounting </a:t>
            </a:r>
          </a:p>
        </p:txBody>
      </p:sp>
      <p:pic>
        <p:nvPicPr>
          <p:cNvPr id="4" name="Content Placeholder 3" descr="A rainbow colored circular object&#10;&#10;Description automatically generated">
            <a:extLst>
              <a:ext uri="{FF2B5EF4-FFF2-40B4-BE49-F238E27FC236}">
                <a16:creationId xmlns:a16="http://schemas.microsoft.com/office/drawing/2014/main" id="{8B80E6F1-013B-DB2C-A5CF-B2269527B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963" y="1600200"/>
            <a:ext cx="6872074" cy="45259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6CDE8-9AA0-4F5D-53EE-17301487A635}"/>
              </a:ext>
            </a:extLst>
          </p:cNvPr>
          <p:cNvSpPr txBox="1"/>
          <p:nvPr/>
        </p:nvSpPr>
        <p:spPr>
          <a:xfrm>
            <a:off x="457200" y="616305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Galvanized Steel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C3E8A-8ADA-0AB2-0AA9-81282C75B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54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D040-3E55-A344-6BF1-B352C2AC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733"/>
            <a:ext cx="6096000" cy="1143000"/>
          </a:xfrm>
        </p:spPr>
        <p:txBody>
          <a:bodyPr/>
          <a:lstStyle/>
          <a:p>
            <a:r>
              <a:rPr lang="en-US"/>
              <a:t>Team Introductions</a:t>
            </a:r>
          </a:p>
        </p:txBody>
      </p:sp>
      <p:pic>
        <p:nvPicPr>
          <p:cNvPr id="1026" name="Picture 2" descr="Stefan Glende - Undergraduate Research Directed Study - Kennesaw State ...">
            <a:extLst>
              <a:ext uri="{FF2B5EF4-FFF2-40B4-BE49-F238E27FC236}">
                <a16:creationId xmlns:a16="http://schemas.microsoft.com/office/drawing/2014/main" id="{120D5FC7-EC2D-0119-2B75-F65159A552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3" y="1313901"/>
            <a:ext cx="1734226" cy="169794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2EB3CC-8118-187A-0E74-0EA403C7EA63}"/>
              </a:ext>
            </a:extLst>
          </p:cNvPr>
          <p:cNvSpPr txBox="1"/>
          <p:nvPr/>
        </p:nvSpPr>
        <p:spPr>
          <a:xfrm>
            <a:off x="352500" y="3021514"/>
            <a:ext cx="195575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1" dirty="0"/>
              <a:t>Stefan </a:t>
            </a:r>
            <a:r>
              <a:rPr lang="en-US" sz="1600" b="1" i="1" dirty="0" err="1"/>
              <a:t>Glende</a:t>
            </a:r>
            <a:endParaRPr lang="en-US" sz="1600" b="1" i="1" dirty="0"/>
          </a:p>
          <a:p>
            <a:r>
              <a:rPr lang="en-US" sz="1400" i="1" dirty="0">
                <a:ea typeface="Calibri"/>
                <a:cs typeface="Calibri"/>
              </a:rPr>
              <a:t>Project Manager and Hydraulic Design</a:t>
            </a:r>
          </a:p>
        </p:txBody>
      </p:sp>
      <p:pic>
        <p:nvPicPr>
          <p:cNvPr id="4" name="Picture 3" descr="A person in a suit smiling&#10;&#10;Description automatically generated">
            <a:extLst>
              <a:ext uri="{FF2B5EF4-FFF2-40B4-BE49-F238E27FC236}">
                <a16:creationId xmlns:a16="http://schemas.microsoft.com/office/drawing/2014/main" id="{0596BAEF-B643-2C33-6E20-8D6BE68914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68" t="2058" r="15758" b="3292"/>
          <a:stretch/>
        </p:blipFill>
        <p:spPr>
          <a:xfrm>
            <a:off x="3467864" y="1317320"/>
            <a:ext cx="1735990" cy="17125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F6A23021-8344-7A62-AED0-CBFC264432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22" r="-277" b="10880"/>
          <a:stretch/>
        </p:blipFill>
        <p:spPr>
          <a:xfrm>
            <a:off x="455349" y="3869604"/>
            <a:ext cx="1740892" cy="17037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BCF19ED-D68E-DCD5-2365-46AC3E0551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38" t="8348" r="31624" b="23077"/>
          <a:stretch/>
        </p:blipFill>
        <p:spPr>
          <a:xfrm>
            <a:off x="6250484" y="1312121"/>
            <a:ext cx="1727846" cy="17048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9A14AF-E001-D44B-A5AF-24D2B941A30E}"/>
              </a:ext>
            </a:extLst>
          </p:cNvPr>
          <p:cNvSpPr txBox="1"/>
          <p:nvPr/>
        </p:nvSpPr>
        <p:spPr>
          <a:xfrm>
            <a:off x="3352119" y="3021514"/>
            <a:ext cx="195575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1" dirty="0"/>
              <a:t>Avery Garrett</a:t>
            </a:r>
          </a:p>
          <a:p>
            <a:r>
              <a:rPr lang="en-US" sz="1400" i="1" dirty="0">
                <a:ea typeface="Calibri"/>
                <a:cs typeface="Calibri"/>
              </a:rPr>
              <a:t>Mechanical Design and Simulation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337350-09CF-B274-5563-BA0A1047C040}"/>
              </a:ext>
            </a:extLst>
          </p:cNvPr>
          <p:cNvSpPr txBox="1"/>
          <p:nvPr/>
        </p:nvSpPr>
        <p:spPr>
          <a:xfrm>
            <a:off x="5905794" y="3021514"/>
            <a:ext cx="241722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1" dirty="0"/>
              <a:t>Matthew Fierro-McCarthy</a:t>
            </a:r>
          </a:p>
          <a:p>
            <a:r>
              <a:rPr lang="en-US" sz="1400" i="1" dirty="0">
                <a:ea typeface="Calibri"/>
                <a:cs typeface="Calibri"/>
              </a:rPr>
              <a:t>Pneumatics and Vehicle Testing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806B7E-B6F7-64A5-BDE9-5126FD542F41}"/>
              </a:ext>
            </a:extLst>
          </p:cNvPr>
          <p:cNvSpPr txBox="1"/>
          <p:nvPr/>
        </p:nvSpPr>
        <p:spPr>
          <a:xfrm>
            <a:off x="352499" y="5575193"/>
            <a:ext cx="210089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1" dirty="0"/>
              <a:t>Austin Arnold</a:t>
            </a:r>
          </a:p>
          <a:p>
            <a:r>
              <a:rPr lang="en-US" sz="1400" i="1" dirty="0">
                <a:ea typeface="Calibri"/>
                <a:cs typeface="Calibri"/>
              </a:rPr>
              <a:t>Calculations and Testing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76CED6-A0FA-4290-BF33-DB2C2A27BFED}"/>
              </a:ext>
            </a:extLst>
          </p:cNvPr>
          <p:cNvSpPr txBox="1"/>
          <p:nvPr/>
        </p:nvSpPr>
        <p:spPr>
          <a:xfrm>
            <a:off x="3226067" y="5558056"/>
            <a:ext cx="220785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1" dirty="0"/>
              <a:t>Brandon </a:t>
            </a:r>
            <a:r>
              <a:rPr lang="en-US" sz="1600" b="1" i="1" dirty="0" err="1"/>
              <a:t>Tomaskovich</a:t>
            </a:r>
            <a:endParaRPr lang="en-US" sz="1600" b="1" i="1" dirty="0"/>
          </a:p>
          <a:p>
            <a:r>
              <a:rPr lang="en-US" sz="1400" i="1" dirty="0">
                <a:ea typeface="Calibri"/>
                <a:cs typeface="Calibri"/>
              </a:rPr>
              <a:t>Electronics and Mechanical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3CAB11-0312-2425-05D5-03E26E8560B2}"/>
              </a:ext>
            </a:extLst>
          </p:cNvPr>
          <p:cNvSpPr txBox="1"/>
          <p:nvPr/>
        </p:nvSpPr>
        <p:spPr>
          <a:xfrm>
            <a:off x="6132210" y="5541915"/>
            <a:ext cx="195575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1" dirty="0"/>
              <a:t>David Amaya</a:t>
            </a:r>
          </a:p>
          <a:p>
            <a:r>
              <a:rPr lang="en-US" sz="1400" i="1" dirty="0">
                <a:ea typeface="Calibri"/>
                <a:cs typeface="Calibri"/>
              </a:rPr>
              <a:t>Mechanical Design and Testing</a:t>
            </a:r>
          </a:p>
        </p:txBody>
      </p:sp>
      <p:pic>
        <p:nvPicPr>
          <p:cNvPr id="3" name="Picture 2" descr="A person taking a selfie&#10;&#10;Description automatically generated">
            <a:extLst>
              <a:ext uri="{FF2B5EF4-FFF2-40B4-BE49-F238E27FC236}">
                <a16:creationId xmlns:a16="http://schemas.microsoft.com/office/drawing/2014/main" id="{3E9590BD-682A-9B86-29CE-3E73BD7B41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204" t="794" r="18218" b="1152"/>
          <a:stretch/>
        </p:blipFill>
        <p:spPr>
          <a:xfrm rot="16200000">
            <a:off x="3410451" y="3852877"/>
            <a:ext cx="1780568" cy="16666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person in a suit standing in front of a door&#10;&#10;Description automatically generated">
            <a:extLst>
              <a:ext uri="{FF2B5EF4-FFF2-40B4-BE49-F238E27FC236}">
                <a16:creationId xmlns:a16="http://schemas.microsoft.com/office/drawing/2014/main" id="{737D6FCA-75DA-8E74-2265-C70BDEDA2D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5" t="25565" r="19981" b="24351"/>
          <a:stretch/>
        </p:blipFill>
        <p:spPr>
          <a:xfrm>
            <a:off x="6206594" y="3790955"/>
            <a:ext cx="1881367" cy="17805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59836-1894-8483-3F1F-8D87D4EA3C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74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23556-A6EC-1028-B42B-D8972C29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8" y="306169"/>
            <a:ext cx="6994634" cy="1143000"/>
          </a:xfrm>
        </p:spPr>
        <p:txBody>
          <a:bodyPr/>
          <a:lstStyle/>
          <a:p>
            <a:r>
              <a:rPr lang="en-US" dirty="0"/>
              <a:t>CAE – Accumulator Mounting </a:t>
            </a:r>
          </a:p>
        </p:txBody>
      </p:sp>
      <p:pic>
        <p:nvPicPr>
          <p:cNvPr id="4" name="Content Placeholder 3" descr="A computer generated image of a circular object&#10;&#10;Description automatically generated">
            <a:extLst>
              <a:ext uri="{FF2B5EF4-FFF2-40B4-BE49-F238E27FC236}">
                <a16:creationId xmlns:a16="http://schemas.microsoft.com/office/drawing/2014/main" id="{537BF198-7AA7-A0E2-9511-2E25891F4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15457"/>
            <a:ext cx="8229600" cy="34954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3D7763-1366-A9CD-B16E-F50FAB375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55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3393A-A938-F8E0-3FD3-A8BDC4F0F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Vehicle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5480-88CD-FC32-FB23-E006BEA40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5403"/>
            <a:ext cx="4588934" cy="237754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/>
              <a:t>Frame Modifications </a:t>
            </a:r>
          </a:p>
          <a:p>
            <a:pPr lvl="1">
              <a:buFont typeface="Arial"/>
              <a:buChar char="•"/>
            </a:pPr>
            <a:r>
              <a:rPr lang="en-US"/>
              <a:t>Steel back plate</a:t>
            </a:r>
          </a:p>
          <a:p>
            <a:pPr lvl="1">
              <a:buFont typeface="Arial"/>
              <a:buChar char="•"/>
            </a:pPr>
            <a:r>
              <a:rPr lang="en-US"/>
              <a:t>Steel bars and plates for motor and pump mounting</a:t>
            </a:r>
          </a:p>
          <a:p>
            <a:pPr lvl="1">
              <a:buFont typeface="Arial"/>
              <a:buChar char="•"/>
            </a:pPr>
            <a:r>
              <a:rPr lang="en-US"/>
              <a:t>Front basket for battery housing</a:t>
            </a:r>
          </a:p>
          <a:p>
            <a:pPr lvl="1">
              <a:buFont typeface="Arial"/>
              <a:buChar char="•"/>
            </a:pPr>
            <a:r>
              <a:rPr lang="en-US"/>
              <a:t>Elevated reservoir housing</a:t>
            </a:r>
          </a:p>
        </p:txBody>
      </p:sp>
      <p:pic>
        <p:nvPicPr>
          <p:cNvPr id="4" name="Picture 3" descr="A yellow tricycle with a helmet&#10;&#10;Description automatically generated">
            <a:extLst>
              <a:ext uri="{FF2B5EF4-FFF2-40B4-BE49-F238E27FC236}">
                <a16:creationId xmlns:a16="http://schemas.microsoft.com/office/drawing/2014/main" id="{F4FB850C-28C8-7C67-52C3-DD1FD9599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713" y="3935714"/>
            <a:ext cx="3556001" cy="25062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yellow tricycle parked on a road&#10;&#10;Description automatically generated">
            <a:extLst>
              <a:ext uri="{FF2B5EF4-FFF2-40B4-BE49-F238E27FC236}">
                <a16:creationId xmlns:a16="http://schemas.microsoft.com/office/drawing/2014/main" id="{A117DB88-FBFE-E59D-41FE-8D243203E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9" r="14520" b="541"/>
          <a:stretch/>
        </p:blipFill>
        <p:spPr>
          <a:xfrm>
            <a:off x="686194" y="3937431"/>
            <a:ext cx="3891487" cy="25149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31C9BB-9378-0920-7DA2-F1371217933A}"/>
              </a:ext>
            </a:extLst>
          </p:cNvPr>
          <p:cNvSpPr txBox="1"/>
          <p:nvPr/>
        </p:nvSpPr>
        <p:spPr>
          <a:xfrm>
            <a:off x="1906579" y="6439109"/>
            <a:ext cx="14467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Initial Frame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2F701-2CC9-D305-D2F8-D4180DD3C005}"/>
              </a:ext>
            </a:extLst>
          </p:cNvPr>
          <p:cNvSpPr txBox="1"/>
          <p:nvPr/>
        </p:nvSpPr>
        <p:spPr>
          <a:xfrm>
            <a:off x="5127187" y="6451738"/>
            <a:ext cx="33790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Final Frame (Minus Chainguards)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FB66D8-6329-EADE-CCA6-B62BA447F9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82" t="29499" b="14831"/>
          <a:stretch/>
        </p:blipFill>
        <p:spPr>
          <a:xfrm>
            <a:off x="5508058" y="1357415"/>
            <a:ext cx="2842143" cy="22026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428485-E354-AAAA-6CDC-3F9BF5BE07ED}"/>
              </a:ext>
            </a:extLst>
          </p:cNvPr>
          <p:cNvSpPr txBox="1"/>
          <p:nvPr/>
        </p:nvSpPr>
        <p:spPr>
          <a:xfrm>
            <a:off x="5681975" y="3564158"/>
            <a:ext cx="24887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Completed Chainguards</a:t>
            </a:r>
          </a:p>
        </p:txBody>
      </p:sp>
    </p:spTree>
    <p:extLst>
      <p:ext uri="{BB962C8B-B14F-4D97-AF65-F5344CB8AC3E}">
        <p14:creationId xmlns:p14="http://schemas.microsoft.com/office/powerpoint/2010/main" val="2662852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DF660-629B-F517-186D-148AC41A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Vehicle Construction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17A956-F9EB-7C3F-7895-3463DA30A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03264"/>
            <a:ext cx="4525602" cy="3662670"/>
          </a:xfr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641C6C-1B7A-6D83-D760-507386A8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DB419A-A1D0-5214-9F58-8F1EF5084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400" y="1725530"/>
            <a:ext cx="2926563" cy="40404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0797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A0AA4-A90F-A02F-573F-D79E3963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Vehicle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6DB35-7619-B360-B1EB-99C004481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6" y="1665898"/>
            <a:ext cx="3846370" cy="452596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/>
              <a:t>Reservoir</a:t>
            </a:r>
          </a:p>
          <a:p>
            <a:endParaRPr lang="en-US"/>
          </a:p>
          <a:p>
            <a:pPr lvl="1">
              <a:buFont typeface="Arial"/>
              <a:buChar char="•"/>
            </a:pPr>
            <a:r>
              <a:rPr lang="en-US"/>
              <a:t>Custom made using PVC pipe</a:t>
            </a:r>
          </a:p>
          <a:p>
            <a:pPr lvl="1"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Installed 3d printed baffles to reduce sloshing  </a:t>
            </a:r>
          </a:p>
          <a:p>
            <a:pPr lvl="1"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1 gallon capacity of fluid</a:t>
            </a:r>
          </a:p>
          <a:p>
            <a:pPr lvl="1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Lightweight and easy install</a:t>
            </a:r>
          </a:p>
          <a:p>
            <a:pPr lvl="1">
              <a:buFont typeface="Arial"/>
              <a:buChar char="•"/>
            </a:pPr>
            <a:endParaRPr lang="en-US"/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55C0F2EF-426D-4B63-45B1-A7F4621DB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34A65D-ABC6-386F-EEDC-BDC6AA852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181" y="4827570"/>
            <a:ext cx="2973507" cy="19065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DB5E58-6AF6-3AAC-78DB-50349DA0C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181" y="1577637"/>
            <a:ext cx="2747446" cy="20156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130919-A889-07AE-92EA-D7AD1A860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113" y="1619062"/>
            <a:ext cx="2079244" cy="33367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0385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A321050D-20A1-1F58-BE7E-795A9C51E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751F9F-FD05-5515-74A6-431074697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Vehicle Construction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A25AA-ABA6-F572-E97D-1EBCFFEC2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84" y="1453929"/>
            <a:ext cx="4630098" cy="504378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Attaching equipment</a:t>
            </a:r>
          </a:p>
          <a:p>
            <a:pPr lvl="1">
              <a:buFont typeface="Arial"/>
              <a:buChar char="•"/>
            </a:pPr>
            <a:r>
              <a:rPr lang="en-US"/>
              <a:t>Manifold, Reservoir, and Accumulator to rear plate.</a:t>
            </a:r>
          </a:p>
          <a:p>
            <a:pPr lvl="1"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Motor and Pump attached to custom welded plates and spaced correctly for chain alignment.</a:t>
            </a:r>
          </a:p>
          <a:p>
            <a:pPr lvl="1"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Electrical and Pneumatic Equipment installed.</a:t>
            </a:r>
          </a:p>
        </p:txBody>
      </p:sp>
      <p:pic>
        <p:nvPicPr>
          <p:cNvPr id="4" name="Picture 3" descr="A close up of a vehicle&#10;&#10;Description automatically generated">
            <a:extLst>
              <a:ext uri="{FF2B5EF4-FFF2-40B4-BE49-F238E27FC236}">
                <a16:creationId xmlns:a16="http://schemas.microsoft.com/office/drawing/2014/main" id="{A37F3446-5DA9-DDEB-C452-3DAE2A75B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281" y="1453929"/>
            <a:ext cx="4006184" cy="4391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5DDD11-823B-B606-00FC-464697020482}"/>
              </a:ext>
            </a:extLst>
          </p:cNvPr>
          <p:cNvSpPr txBox="1"/>
          <p:nvPr/>
        </p:nvSpPr>
        <p:spPr>
          <a:xfrm>
            <a:off x="4939082" y="5850148"/>
            <a:ext cx="40394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Hydraulic and Pneumatic Components on Back Plate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2907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AC2BF-6E74-90B7-F129-4BEAF137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Vehicle Construction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B31151-3DB2-9B5D-E25A-5DDEC86CD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021" y="3522414"/>
            <a:ext cx="2461099" cy="3197756"/>
          </a:xfr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5DA32C-D482-1B0B-4A1F-E16257566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238" y="3548012"/>
            <a:ext cx="2351524" cy="31721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298CB9-0D0A-8971-A91A-5CD8A48BE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880" y="3548012"/>
            <a:ext cx="2614707" cy="31721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0CEF0F-C916-98ED-9179-61C0FDA11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621" y="1365486"/>
            <a:ext cx="2902757" cy="20635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3819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A5074-47FF-226D-20AD-78778E98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Vehicle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A6170-1B2B-6BF5-8C4C-41D6A4318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46" y="1549167"/>
            <a:ext cx="4610911" cy="452596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Hosing Details</a:t>
            </a:r>
          </a:p>
          <a:p>
            <a:pPr marL="0" indent="0">
              <a:buNone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Hosing was provided by the Hydraulic Supply Co.</a:t>
            </a:r>
          </a:p>
          <a:p>
            <a:pPr lvl="1"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Provided us with the necessary hose lengths and fittings</a:t>
            </a:r>
          </a:p>
          <a:p>
            <a:pPr lvl="1"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The team made necessary adjustments when we tightened the hosing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B87BA-DFA1-91C7-C5F7-5A6DE75FD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8981F-851D-2CA6-EF25-47B161CE5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557" y="1772902"/>
            <a:ext cx="4011468" cy="38768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9076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BF95-D280-9A88-593C-DF6EA4A78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Pneumatic Design</a:t>
            </a:r>
            <a:endParaRPr lang="en-US"/>
          </a:p>
        </p:txBody>
      </p:sp>
      <p:pic>
        <p:nvPicPr>
          <p:cNvPr id="8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D76277D9-6053-E4A6-98A1-EACB4DCC8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8" t="-54" r="25737" b="-186"/>
          <a:stretch/>
        </p:blipFill>
        <p:spPr>
          <a:xfrm>
            <a:off x="5839878" y="1412633"/>
            <a:ext cx="2754254" cy="4898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CCAE6C-1278-F71B-45F7-4961AB69C67C}"/>
              </a:ext>
            </a:extLst>
          </p:cNvPr>
          <p:cNvSpPr txBox="1"/>
          <p:nvPr/>
        </p:nvSpPr>
        <p:spPr>
          <a:xfrm>
            <a:off x="5857074" y="6310300"/>
            <a:ext cx="27217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2023 Pneumatic Schematic</a:t>
            </a:r>
          </a:p>
        </p:txBody>
      </p:sp>
      <p:pic>
        <p:nvPicPr>
          <p:cNvPr id="11" name="Picture 10" descr="A close up of a bicycle&#10;&#10;Description automatically generated">
            <a:extLst>
              <a:ext uri="{FF2B5EF4-FFF2-40B4-BE49-F238E27FC236}">
                <a16:creationId xmlns:a16="http://schemas.microsoft.com/office/drawing/2014/main" id="{B10C8A85-C482-9F6E-5961-EB9FEE81F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6" y="3267734"/>
            <a:ext cx="5206122" cy="28253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4B33438-948B-FA98-3B59-A1081DF15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633"/>
            <a:ext cx="5229915" cy="162759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Last year’s 2023 pneumatic design</a:t>
            </a:r>
          </a:p>
          <a:p>
            <a:r>
              <a:rPr lang="en-US" dirty="0"/>
              <a:t>Used pneumatics for cup and phone holder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6F7151-5A94-6496-398E-52EEE3EA627D}"/>
              </a:ext>
            </a:extLst>
          </p:cNvPr>
          <p:cNvSpPr txBox="1"/>
          <p:nvPr/>
        </p:nvSpPr>
        <p:spPr>
          <a:xfrm>
            <a:off x="1613449" y="6082963"/>
            <a:ext cx="29111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2023 Pneumatics on Vehicle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864A5-5548-2BDD-EC7F-65D793D834FC}"/>
              </a:ext>
            </a:extLst>
          </p:cNvPr>
          <p:cNvSpPr txBox="1"/>
          <p:nvPr/>
        </p:nvSpPr>
        <p:spPr>
          <a:xfrm>
            <a:off x="5013429" y="178368"/>
            <a:ext cx="1347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Last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Year’s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Vehicle</a:t>
            </a:r>
          </a:p>
        </p:txBody>
      </p:sp>
    </p:spTree>
    <p:extLst>
      <p:ext uri="{BB962C8B-B14F-4D97-AF65-F5344CB8AC3E}">
        <p14:creationId xmlns:p14="http://schemas.microsoft.com/office/powerpoint/2010/main" val="505066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FB7E-D21B-52C9-8941-ACBCCADCE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63" y="274638"/>
            <a:ext cx="6096000" cy="1143000"/>
          </a:xfrm>
        </p:spPr>
        <p:txBody>
          <a:bodyPr/>
          <a:lstStyle/>
          <a:p>
            <a:r>
              <a:rPr lang="en-US"/>
              <a:t>Pneumatic Design</a:t>
            </a:r>
          </a:p>
        </p:txBody>
      </p:sp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5F20C677-7FA1-B578-3E9E-F75F98B45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CAE769-D272-CAF4-AB49-C19B74B82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095" y="1139927"/>
            <a:ext cx="5596177" cy="258762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This year’s 2024 pneumatic design</a:t>
            </a:r>
          </a:p>
          <a:p>
            <a:r>
              <a:rPr lang="en-US" dirty="0"/>
              <a:t>Pneumatics used for gear shifting on vehicle</a:t>
            </a:r>
          </a:p>
          <a:p>
            <a:r>
              <a:rPr lang="en-US" dirty="0"/>
              <a:t>Changed method of manipulating gears (Using internal gear hub instead of typical sprocket set)</a:t>
            </a:r>
          </a:p>
          <a:p>
            <a:endParaRPr lang="en-US" dirty="0"/>
          </a:p>
        </p:txBody>
      </p:sp>
      <p:pic>
        <p:nvPicPr>
          <p:cNvPr id="3" name="Picture 2" descr="A diagram of a circuit&#10;&#10;Description automatically generated">
            <a:extLst>
              <a:ext uri="{FF2B5EF4-FFF2-40B4-BE49-F238E27FC236}">
                <a16:creationId xmlns:a16="http://schemas.microsoft.com/office/drawing/2014/main" id="{CA7A4E04-0DDF-FA01-20CD-6AD9656C3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2"/>
          <a:stretch/>
        </p:blipFill>
        <p:spPr>
          <a:xfrm>
            <a:off x="6067198" y="1359121"/>
            <a:ext cx="2645984" cy="4560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drawing of a mechanical device&#10;&#10;Description automatically generated">
            <a:extLst>
              <a:ext uri="{FF2B5EF4-FFF2-40B4-BE49-F238E27FC236}">
                <a16:creationId xmlns:a16="http://schemas.microsoft.com/office/drawing/2014/main" id="{66683939-95BD-B0DB-E55A-8AAD6C1BC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43" y="3645121"/>
            <a:ext cx="4690852" cy="2587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2DB4ED-EF1E-D70A-C026-7E03F01C55F0}"/>
              </a:ext>
            </a:extLst>
          </p:cNvPr>
          <p:cNvSpPr txBox="1"/>
          <p:nvPr/>
        </p:nvSpPr>
        <p:spPr>
          <a:xfrm>
            <a:off x="1709646" y="6221891"/>
            <a:ext cx="28985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Internal Gear Hub Schematic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F028B-1860-A4D2-B3F2-5C3F52D81A56}"/>
              </a:ext>
            </a:extLst>
          </p:cNvPr>
          <p:cNvSpPr txBox="1"/>
          <p:nvPr/>
        </p:nvSpPr>
        <p:spPr>
          <a:xfrm>
            <a:off x="6029050" y="5855626"/>
            <a:ext cx="28353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2024 Pneumatic Schematic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E5EE4-D414-9812-82B4-6FA38F028B5B}"/>
              </a:ext>
            </a:extLst>
          </p:cNvPr>
          <p:cNvSpPr txBox="1"/>
          <p:nvPr/>
        </p:nvSpPr>
        <p:spPr>
          <a:xfrm>
            <a:off x="5154309" y="307341"/>
            <a:ext cx="1347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Current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Vehicle</a:t>
            </a:r>
          </a:p>
        </p:txBody>
      </p:sp>
    </p:spTree>
    <p:extLst>
      <p:ext uri="{BB962C8B-B14F-4D97-AF65-F5344CB8AC3E}">
        <p14:creationId xmlns:p14="http://schemas.microsoft.com/office/powerpoint/2010/main" val="712483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F7389-51EE-4ECE-130E-DE348725B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Pneumatic Design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4906C-7003-1F61-310B-2851400D8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0" r="29877" b="-347"/>
          <a:stretch/>
        </p:blipFill>
        <p:spPr>
          <a:xfrm>
            <a:off x="5213730" y="1482443"/>
            <a:ext cx="2801919" cy="18901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15E183-2017-0110-54C2-A6334DB1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36" y="1482208"/>
            <a:ext cx="3819191" cy="47359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close up of a bicycle&#10;&#10;Description automatically generated">
            <a:extLst>
              <a:ext uri="{FF2B5EF4-FFF2-40B4-BE49-F238E27FC236}">
                <a16:creationId xmlns:a16="http://schemas.microsoft.com/office/drawing/2014/main" id="{16D9075D-951D-ACE4-3B24-60C7C9BFB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020" y="3940942"/>
            <a:ext cx="2788633" cy="23396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863D0D-9525-6E9B-6878-5855E2135B79}"/>
              </a:ext>
            </a:extLst>
          </p:cNvPr>
          <p:cNvSpPr txBox="1"/>
          <p:nvPr/>
        </p:nvSpPr>
        <p:spPr>
          <a:xfrm>
            <a:off x="1419160" y="6221891"/>
            <a:ext cx="24817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Pneumatic Components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D7D329-AEDE-8F45-BB82-4D412777111E}"/>
              </a:ext>
            </a:extLst>
          </p:cNvPr>
          <p:cNvSpPr txBox="1"/>
          <p:nvPr/>
        </p:nvSpPr>
        <p:spPr>
          <a:xfrm>
            <a:off x="5132332" y="3380178"/>
            <a:ext cx="29616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Cylinder Assembly and Mount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03ADDB-1C2F-5572-4338-CBED2E266D2E}"/>
              </a:ext>
            </a:extLst>
          </p:cNvPr>
          <p:cNvSpPr txBox="1"/>
          <p:nvPr/>
        </p:nvSpPr>
        <p:spPr>
          <a:xfrm>
            <a:off x="5220740" y="6272410"/>
            <a:ext cx="27975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Cylinder Assembly Installed</a:t>
            </a:r>
          </a:p>
        </p:txBody>
      </p:sp>
    </p:spTree>
    <p:extLst>
      <p:ext uri="{BB962C8B-B14F-4D97-AF65-F5344CB8AC3E}">
        <p14:creationId xmlns:p14="http://schemas.microsoft.com/office/powerpoint/2010/main" val="423689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D43F2-BED7-F601-5A15-DA0265B0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23181-4CA6-0EF1-DFC8-49A3ECB89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045" y="2399210"/>
            <a:ext cx="1780602" cy="22949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C60DF-5CC0-CA61-41E1-0A693832109C}"/>
              </a:ext>
            </a:extLst>
          </p:cNvPr>
          <p:cNvSpPr txBox="1"/>
          <p:nvPr/>
        </p:nvSpPr>
        <p:spPr>
          <a:xfrm>
            <a:off x="168679" y="4860102"/>
            <a:ext cx="22023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Laura Ruhala Ph.D.</a:t>
            </a:r>
          </a:p>
          <a:p>
            <a:pPr algn="ctr"/>
            <a:r>
              <a:rPr lang="en-US" dirty="0"/>
              <a:t>Asst. Dept. Chair</a:t>
            </a:r>
          </a:p>
          <a:p>
            <a:pPr algn="ctr"/>
            <a:r>
              <a:rPr lang="en-US" dirty="0"/>
              <a:t>Mechanical </a:t>
            </a:r>
          </a:p>
          <a:p>
            <a:pPr algn="ctr"/>
            <a:r>
              <a:rPr lang="en-US" dirty="0"/>
              <a:t>Engineering</a:t>
            </a:r>
          </a:p>
          <a:p>
            <a:pPr algn="ctr"/>
            <a:r>
              <a:rPr lang="en-US" dirty="0"/>
              <a:t>Kennesaw State University </a:t>
            </a:r>
          </a:p>
          <a:p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17C948-56CC-D045-E288-C77AEC65BB14}"/>
              </a:ext>
            </a:extLst>
          </p:cNvPr>
          <p:cNvSpPr txBox="1"/>
          <p:nvPr/>
        </p:nvSpPr>
        <p:spPr>
          <a:xfrm>
            <a:off x="6666280" y="4860102"/>
            <a:ext cx="22949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/>
              <a:t>Cory Fisher M.S.</a:t>
            </a:r>
          </a:p>
          <a:p>
            <a:pPr algn="ctr"/>
            <a:r>
              <a:rPr lang="en-US" dirty="0">
                <a:cs typeface="Calibri"/>
              </a:rPr>
              <a:t>Sun Hydraulics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38CF7B-8D88-527F-0A3A-69E73BDB3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F7289E5-CD0E-A6D8-B72E-4FC64F14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80" y="2399209"/>
            <a:ext cx="2294966" cy="229496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alists announced for fluid power category in LEAP Awards">
            <a:extLst>
              <a:ext uri="{FF2B5EF4-FFF2-40B4-BE49-F238E27FC236}">
                <a16:creationId xmlns:a16="http://schemas.microsoft.com/office/drawing/2014/main" id="{2F001923-F4F5-8D08-DC68-33726840C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77" y="2403692"/>
            <a:ext cx="1799973" cy="229496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FF3B6D-2178-2DF6-EBC4-998A4151D048}"/>
              </a:ext>
            </a:extLst>
          </p:cNvPr>
          <p:cNvSpPr txBox="1"/>
          <p:nvPr/>
        </p:nvSpPr>
        <p:spPr>
          <a:xfrm>
            <a:off x="2363148" y="4860102"/>
            <a:ext cx="22023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Richard Ruhala Ph.D</a:t>
            </a:r>
            <a:r>
              <a:rPr lang="en-US" dirty="0"/>
              <a:t>.</a:t>
            </a:r>
          </a:p>
          <a:p>
            <a:pPr algn="ctr"/>
            <a:r>
              <a:rPr lang="en-US" dirty="0"/>
              <a:t>Professor </a:t>
            </a:r>
          </a:p>
          <a:p>
            <a:pPr algn="ctr"/>
            <a:r>
              <a:rPr lang="en-US" dirty="0"/>
              <a:t>Mechanical Engineering </a:t>
            </a:r>
          </a:p>
          <a:p>
            <a:pPr algn="ctr"/>
            <a:r>
              <a:rPr lang="en-US" dirty="0"/>
              <a:t>Kennesaw State University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9D3242-839B-E345-FFF4-F6F52C3B6806}"/>
              </a:ext>
            </a:extLst>
          </p:cNvPr>
          <p:cNvSpPr txBox="1"/>
          <p:nvPr/>
        </p:nvSpPr>
        <p:spPr>
          <a:xfrm>
            <a:off x="4578458" y="4864585"/>
            <a:ext cx="1831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Ernie Parker</a:t>
            </a:r>
          </a:p>
          <a:p>
            <a:pPr algn="ctr"/>
            <a:r>
              <a:rPr lang="en-US" dirty="0"/>
              <a:t>International Fluid Power Society</a:t>
            </a:r>
          </a:p>
        </p:txBody>
      </p:sp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D98B4EA2-4B74-2097-730F-A34C144E7B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48" b="22404"/>
          <a:stretch/>
        </p:blipFill>
        <p:spPr>
          <a:xfrm>
            <a:off x="168679" y="2399209"/>
            <a:ext cx="2162615" cy="22949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1931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DCF6F4-A5EA-F5D6-F82C-504776F9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55" y="274638"/>
            <a:ext cx="6096000" cy="1143000"/>
          </a:xfrm>
        </p:spPr>
        <p:txBody>
          <a:bodyPr/>
          <a:lstStyle/>
          <a:p>
            <a:r>
              <a:rPr lang="en-US" dirty="0"/>
              <a:t>Electrical System 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D82E822-896D-A116-E752-CA12B1C00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" y="1716456"/>
            <a:ext cx="5600335" cy="58446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User-controlled drive modes using switch panels</a:t>
            </a:r>
          </a:p>
          <a:p>
            <a:r>
              <a:rPr lang="en-US" sz="2400"/>
              <a:t>Heads-up LCD displays pressure transducer readings</a:t>
            </a:r>
          </a:p>
          <a:p>
            <a:r>
              <a:rPr lang="en-US" sz="2400"/>
              <a:t>5-gang switch panel</a:t>
            </a:r>
            <a:endParaRPr lang="en-US"/>
          </a:p>
          <a:p>
            <a:pPr lvl="1">
              <a:buFont typeface="Arial"/>
              <a:buChar char="•"/>
            </a:pPr>
            <a:r>
              <a:rPr lang="en-US" sz="2000"/>
              <a:t>Customizable &amp; accessible</a:t>
            </a:r>
          </a:p>
          <a:p>
            <a:pPr lvl="1">
              <a:buFont typeface="Arial"/>
              <a:buChar char="•"/>
            </a:pPr>
            <a:r>
              <a:rPr lang="en-US" sz="2000"/>
              <a:t>3 solenoid valves</a:t>
            </a:r>
          </a:p>
          <a:p>
            <a:pPr lvl="1">
              <a:buFont typeface="Arial"/>
              <a:buChar char="•"/>
            </a:pPr>
            <a:r>
              <a:rPr lang="en-US" sz="2000"/>
              <a:t>2 pneumatic actuators</a:t>
            </a:r>
          </a:p>
          <a:p>
            <a:endParaRPr lang="en-US" sz="2400"/>
          </a:p>
        </p:txBody>
      </p:sp>
      <p:pic>
        <p:nvPicPr>
          <p:cNvPr id="3" name="Picture 2" descr="A logo of a university&#10;&#10;Description automatically generated">
            <a:extLst>
              <a:ext uri="{FF2B5EF4-FFF2-40B4-BE49-F238E27FC236}">
                <a16:creationId xmlns:a16="http://schemas.microsoft.com/office/drawing/2014/main" id="{367B84B2-2B6E-AD30-B702-5B690DA42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8B7C1748-33D8-83FD-0BBE-A54B0B4F8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3" b="-227"/>
          <a:stretch/>
        </p:blipFill>
        <p:spPr>
          <a:xfrm rot="5400000">
            <a:off x="4977403" y="1995552"/>
            <a:ext cx="4210556" cy="36523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6622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DCF6F4-A5EA-F5D6-F82C-504776F9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20" y="1996"/>
            <a:ext cx="6096000" cy="1143000"/>
          </a:xfrm>
        </p:spPr>
        <p:txBody>
          <a:bodyPr/>
          <a:lstStyle/>
          <a:p>
            <a:r>
              <a:rPr lang="en-US" dirty="0"/>
              <a:t>Electrical System 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D82E822-896D-A116-E752-CA12B1C00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" y="1471778"/>
            <a:ext cx="5600335" cy="58446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24V source created with two 12V deep cycle batteries in series</a:t>
            </a:r>
            <a:endParaRPr lang="en-US"/>
          </a:p>
          <a:p>
            <a:pPr lvl="1">
              <a:buChar char="•"/>
            </a:pPr>
            <a:r>
              <a:rPr lang="en-US" sz="2000"/>
              <a:t>Industry standard sensor voltage</a:t>
            </a:r>
          </a:p>
          <a:p>
            <a:pPr lvl="1">
              <a:buChar char="•"/>
            </a:pPr>
            <a:r>
              <a:rPr lang="en-US" sz="2000"/>
              <a:t>Price</a:t>
            </a:r>
          </a:p>
          <a:p>
            <a:pPr lvl="1">
              <a:buChar char="•"/>
            </a:pPr>
            <a:r>
              <a:rPr lang="en-US" sz="2000"/>
              <a:t>Weight</a:t>
            </a:r>
          </a:p>
          <a:p>
            <a:r>
              <a:rPr lang="en-US" sz="2400"/>
              <a:t>System defaults to direct drive in the event of a failure</a:t>
            </a:r>
          </a:p>
          <a:p>
            <a:pPr lvl="1">
              <a:buChar char="•"/>
            </a:pPr>
            <a:r>
              <a:rPr lang="en-US" sz="2000"/>
              <a:t>De-energized solenoid valves </a:t>
            </a:r>
          </a:p>
          <a:p>
            <a:pPr lvl="1">
              <a:buChar char="•"/>
            </a:pPr>
            <a:r>
              <a:rPr lang="en-US" sz="2000"/>
              <a:t>2023 lesson</a:t>
            </a:r>
          </a:p>
          <a:p>
            <a:endParaRPr lang="en-US" sz="2400"/>
          </a:p>
        </p:txBody>
      </p:sp>
      <p:pic>
        <p:nvPicPr>
          <p:cNvPr id="3" name="Picture 2" descr="A logo of a university&#10;&#10;Description automatically generated">
            <a:extLst>
              <a:ext uri="{FF2B5EF4-FFF2-40B4-BE49-F238E27FC236}">
                <a16:creationId xmlns:a16="http://schemas.microsoft.com/office/drawing/2014/main" id="{367B84B2-2B6E-AD30-B702-5B690DA42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99" y="6177879"/>
            <a:ext cx="1991762" cy="586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50DB5D-67A4-5610-1674-375D749E8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3" t="1468" r="9354" b="-364"/>
          <a:stretch/>
        </p:blipFill>
        <p:spPr>
          <a:xfrm rot="5400000">
            <a:off x="4387047" y="2581142"/>
            <a:ext cx="5239614" cy="30119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7935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ircuit board&#10;&#10;Description automatically generated">
            <a:extLst>
              <a:ext uri="{FF2B5EF4-FFF2-40B4-BE49-F238E27FC236}">
                <a16:creationId xmlns:a16="http://schemas.microsoft.com/office/drawing/2014/main" id="{832BD101-5036-7E8D-E254-805B412E5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746"/>
          <a:stretch/>
        </p:blipFill>
        <p:spPr>
          <a:xfrm>
            <a:off x="188753" y="1199994"/>
            <a:ext cx="8395982" cy="5660420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BB80C9A5-0D90-1DF8-9E79-24A60E449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56" y="116602"/>
            <a:ext cx="1991762" cy="5862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1282BC-08BD-2859-916A-4A64DDEBA70C}"/>
              </a:ext>
            </a:extLst>
          </p:cNvPr>
          <p:cNvSpPr/>
          <p:nvPr/>
        </p:nvSpPr>
        <p:spPr>
          <a:xfrm>
            <a:off x="137020" y="2111929"/>
            <a:ext cx="620784" cy="66972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dist="38100" dir="2700000">
              <a:srgbClr val="000000">
                <a:alpha val="0"/>
              </a:srgbClr>
            </a:outerShdw>
            <a:reflection stA="0" endPos="54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FD9FA1-DE8E-5887-AD9D-E6F7C1767855}"/>
              </a:ext>
            </a:extLst>
          </p:cNvPr>
          <p:cNvSpPr/>
          <p:nvPr/>
        </p:nvSpPr>
        <p:spPr>
          <a:xfrm>
            <a:off x="919993" y="2111929"/>
            <a:ext cx="3018635" cy="66972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dist="38100" dir="2700000">
              <a:srgbClr val="000000">
                <a:alpha val="0"/>
              </a:srgbClr>
            </a:outerShdw>
            <a:reflection stA="0" endPos="54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35C9A0-7BF0-0A0C-33AF-C6E94FDFE9C9}"/>
              </a:ext>
            </a:extLst>
          </p:cNvPr>
          <p:cNvSpPr/>
          <p:nvPr/>
        </p:nvSpPr>
        <p:spPr>
          <a:xfrm>
            <a:off x="4058874" y="2111929"/>
            <a:ext cx="2032930" cy="66972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dist="38100" dir="2700000">
              <a:srgbClr val="000000">
                <a:alpha val="0"/>
              </a:srgbClr>
            </a:outerShdw>
            <a:reflection stA="0" endPos="54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2BD4B-27D3-38B0-DB6C-5E44BDC93E13}"/>
              </a:ext>
            </a:extLst>
          </p:cNvPr>
          <p:cNvSpPr/>
          <p:nvPr/>
        </p:nvSpPr>
        <p:spPr>
          <a:xfrm>
            <a:off x="6198065" y="1867252"/>
            <a:ext cx="2396453" cy="143870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dist="38100" dir="2700000">
              <a:srgbClr val="000000">
                <a:alpha val="0"/>
              </a:srgbClr>
            </a:outerShdw>
            <a:reflection stA="0" endPos="54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B33F69-5E9C-0F69-A47D-6038DD900DDD}"/>
              </a:ext>
            </a:extLst>
          </p:cNvPr>
          <p:cNvSpPr/>
          <p:nvPr/>
        </p:nvSpPr>
        <p:spPr>
          <a:xfrm>
            <a:off x="3919055" y="4964187"/>
            <a:ext cx="1089169" cy="97731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dist="38100" dir="2700000">
              <a:srgbClr val="000000">
                <a:alpha val="0"/>
              </a:srgbClr>
            </a:outerShdw>
            <a:reflection stA="0" endPos="54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8F8B-ECEA-CA1F-553F-AC4D10550E87}"/>
              </a:ext>
            </a:extLst>
          </p:cNvPr>
          <p:cNvSpPr/>
          <p:nvPr/>
        </p:nvSpPr>
        <p:spPr>
          <a:xfrm>
            <a:off x="5163422" y="4474828"/>
            <a:ext cx="1242967" cy="229159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63500" dist="38100" dir="2700000">
              <a:srgbClr val="000000">
                <a:alpha val="0"/>
              </a:srgbClr>
            </a:outerShdw>
            <a:reflection stA="0" endPos="54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90FA6-C132-5F7A-21F3-D7DAE0BFDB48}"/>
              </a:ext>
            </a:extLst>
          </p:cNvPr>
          <p:cNvSpPr txBox="1"/>
          <p:nvPr/>
        </p:nvSpPr>
        <p:spPr>
          <a:xfrm>
            <a:off x="135391" y="4188289"/>
            <a:ext cx="360103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ea typeface="Calibri"/>
                <a:cs typeface="Calibri"/>
              </a:rPr>
              <a:t>       Safety</a:t>
            </a:r>
            <a:endParaRPr lang="en-US" u="sng">
              <a:latin typeface="Arial"/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Fused components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Resistors for microcontroller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Soldered connections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User-friendly cable management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Digital Voltmeter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Battery maintainer</a:t>
            </a:r>
          </a:p>
          <a:p>
            <a:pPr marL="342900" indent="-34290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Battery proximity to hydraulics</a:t>
            </a:r>
          </a:p>
          <a:p>
            <a:endParaRPr lang="en-US"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381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8720C-0F55-4FFC-7A04-BBBB3B50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37" y="246675"/>
            <a:ext cx="6096000" cy="1143000"/>
          </a:xfrm>
        </p:spPr>
        <p:txBody>
          <a:bodyPr/>
          <a:lstStyle/>
          <a:p>
            <a:r>
              <a:rPr lang="en-US" dirty="0"/>
              <a:t>Electrical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1B086-B836-4CB6-7854-F7C1D7A1A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8" y="1572237"/>
            <a:ext cx="6936297" cy="473568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/>
              <a:t>Arduino UNO R3 Micro-controller with LCD display</a:t>
            </a:r>
            <a:endParaRPr lang="en-US"/>
          </a:p>
          <a:p>
            <a:pPr lvl="1">
              <a:buFont typeface="Arial"/>
              <a:buChar char="•"/>
            </a:pPr>
            <a:r>
              <a:rPr lang="en-US" sz="2200"/>
              <a:t>Lightweight</a:t>
            </a:r>
          </a:p>
          <a:p>
            <a:pPr lvl="1">
              <a:buFont typeface="Arial"/>
              <a:buChar char="•"/>
            </a:pPr>
            <a:r>
              <a:rPr lang="en-US" sz="2200"/>
              <a:t>Adjustable Arduino IDE code</a:t>
            </a:r>
          </a:p>
          <a:p>
            <a:pPr lvl="1">
              <a:buFont typeface="Arial"/>
              <a:buChar char="•"/>
            </a:pPr>
            <a:r>
              <a:rPr lang="en-US" sz="2200"/>
              <a:t>Efficiency calculation optimized</a:t>
            </a:r>
          </a:p>
          <a:p>
            <a:pPr lvl="1">
              <a:buChar char="•"/>
            </a:pPr>
            <a:r>
              <a:rPr lang="en-US" sz="2200"/>
              <a:t>Controller &amp; LCD Weight [0.27 lbs.]</a:t>
            </a:r>
          </a:p>
          <a:p>
            <a:pPr lvl="1">
              <a:buChar char="•"/>
            </a:pPr>
            <a:endParaRPr lang="en-US" sz="2200"/>
          </a:p>
          <a:p>
            <a:pPr lvl="1">
              <a:buChar char="•"/>
            </a:pPr>
            <a:endParaRPr lang="en-US" sz="2200"/>
          </a:p>
          <a:p>
            <a:pPr lvl="1"/>
            <a:endParaRPr lang="en-US" sz="2200"/>
          </a:p>
          <a:p>
            <a:pPr lvl="1"/>
            <a:endParaRPr lang="en-US" sz="2200"/>
          </a:p>
          <a:p>
            <a:r>
              <a:rPr lang="en-US" sz="2200"/>
              <a:t>HMI considered</a:t>
            </a:r>
          </a:p>
          <a:p>
            <a:pPr lvl="1">
              <a:buFont typeface="Arial"/>
              <a:buChar char="•"/>
            </a:pPr>
            <a:r>
              <a:rPr lang="en-US" sz="2200"/>
              <a:t>Heavier weight</a:t>
            </a:r>
          </a:p>
          <a:p>
            <a:pPr lvl="1">
              <a:buFont typeface="Arial"/>
              <a:buChar char="•"/>
            </a:pPr>
            <a:r>
              <a:rPr lang="en-US" sz="2200"/>
              <a:t>Excessive power consumption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11B0B2-521A-DA87-5908-71BD35641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9" t="31875" r="6768" b="31875"/>
          <a:stretch/>
        </p:blipFill>
        <p:spPr>
          <a:xfrm>
            <a:off x="517435" y="3810324"/>
            <a:ext cx="5076117" cy="751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hand holding a device&#10;&#10;Description automatically generated">
            <a:extLst>
              <a:ext uri="{FF2B5EF4-FFF2-40B4-BE49-F238E27FC236}">
                <a16:creationId xmlns:a16="http://schemas.microsoft.com/office/drawing/2014/main" id="{67AAF63A-6E6B-4C70-3B29-E8062C01C3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5" r="2143" b="2375"/>
          <a:stretch/>
        </p:blipFill>
        <p:spPr>
          <a:xfrm>
            <a:off x="6109675" y="2020830"/>
            <a:ext cx="2866990" cy="21650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A blue screen with white text&#10;&#10;Description automatically generated">
            <a:extLst>
              <a:ext uri="{FF2B5EF4-FFF2-40B4-BE49-F238E27FC236}">
                <a16:creationId xmlns:a16="http://schemas.microsoft.com/office/drawing/2014/main" id="{5C39D404-3EAF-05BF-5783-7B187EA88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23" t="4394" r="1781" b="9149"/>
          <a:stretch/>
        </p:blipFill>
        <p:spPr>
          <a:xfrm>
            <a:off x="6108932" y="4300196"/>
            <a:ext cx="2868157" cy="17854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 descr="A logo of a university&#10;&#10;Description automatically generated">
            <a:extLst>
              <a:ext uri="{FF2B5EF4-FFF2-40B4-BE49-F238E27FC236}">
                <a16:creationId xmlns:a16="http://schemas.microsoft.com/office/drawing/2014/main" id="{207DA42D-FFFF-62AC-A6E0-55A99F4CF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719" y="6205843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71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9AC8-6BC5-16D9-70CF-8C0C41B4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52622-4374-6693-068B-49471386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08" y="1540963"/>
            <a:ext cx="4929525" cy="465878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/>
              <a:t>Continuous testing for 21 days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Changed gearing ratio for greater focus on torque instead of speed</a:t>
            </a:r>
          </a:p>
          <a:p>
            <a:endParaRPr lang="en-US"/>
          </a:p>
          <a:p>
            <a:r>
              <a:rPr lang="en-US"/>
              <a:t>Discovered the manifold was not machined correctly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Conclusion: variety of factors prevented initial functionality</a:t>
            </a:r>
          </a:p>
          <a:p>
            <a:pPr lvl="1">
              <a:buFont typeface="Arial"/>
              <a:buChar char="•"/>
            </a:pPr>
            <a:r>
              <a:rPr lang="en-US"/>
              <a:t>PRVS, gear ratio, etc.</a:t>
            </a:r>
          </a:p>
          <a:p>
            <a:pPr>
              <a:buFont typeface="Arial"/>
              <a:buChar char="•"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E5EA7-3597-62A3-C58E-02D7D84CF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C5E236-C0D2-5248-732E-CA84C000D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609" y="1540963"/>
            <a:ext cx="3674145" cy="43751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4964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diagram of electrical wiring&#10;&#10;Description automatically generated">
            <a:extLst>
              <a:ext uri="{FF2B5EF4-FFF2-40B4-BE49-F238E27FC236}">
                <a16:creationId xmlns:a16="http://schemas.microsoft.com/office/drawing/2014/main" id="{A21FCE1D-BD15-2755-1630-6C0765D4C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" t="-298" b="-74"/>
          <a:stretch/>
        </p:blipFill>
        <p:spPr>
          <a:xfrm>
            <a:off x="4339041" y="1274143"/>
            <a:ext cx="4663625" cy="5430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33C23-F1F2-2AFC-A388-F58A6545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Testing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645DC-36B7-82E5-B604-4322F2442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3867"/>
            <a:ext cx="5589964" cy="1722140"/>
          </a:xfrm>
        </p:spPr>
        <p:txBody>
          <a:bodyPr>
            <a:normAutofit/>
          </a:bodyPr>
          <a:lstStyle/>
          <a:p>
            <a:r>
              <a:rPr lang="en-US" dirty="0"/>
              <a:t>Manifold CNC files showed there was a connection that was not drilled.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6BBF4-A683-C530-57FC-F3415FE0C3D3}"/>
              </a:ext>
            </a:extLst>
          </p:cNvPr>
          <p:cNvSpPr txBox="1"/>
          <p:nvPr/>
        </p:nvSpPr>
        <p:spPr>
          <a:xfrm>
            <a:off x="871459" y="4761447"/>
            <a:ext cx="14208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FFFF00"/>
                </a:highlight>
                <a:ea typeface="Calibri"/>
                <a:cs typeface="Calibri"/>
              </a:rPr>
              <a:t>Need image of CNC file here</a:t>
            </a:r>
            <a:endParaRPr lang="en-US">
              <a:ea typeface="Calibri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30CDA4B-7CB0-2E5F-C58D-9320D51C411C}"/>
                  </a:ext>
                </a:extLst>
              </p14:cNvPr>
              <p14:cNvContentPartPr/>
              <p14:nvPr/>
            </p14:nvContentPartPr>
            <p14:xfrm>
              <a:off x="6302288" y="3885064"/>
              <a:ext cx="18944" cy="225946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30CDA4B-7CB0-2E5F-C58D-9320D51C41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0688" y="3777300"/>
                <a:ext cx="5683200" cy="441116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6B5706F-CE8E-ABF6-7274-9CB981F7E54E}"/>
              </a:ext>
            </a:extLst>
          </p:cNvPr>
          <p:cNvSpPr txBox="1"/>
          <p:nvPr/>
        </p:nvSpPr>
        <p:spPr>
          <a:xfrm>
            <a:off x="4145742" y="6190125"/>
            <a:ext cx="29452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Manifold Connection Missing</a:t>
            </a:r>
            <a:endParaRPr lang="en-US" i="1"/>
          </a:p>
        </p:txBody>
      </p:sp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386A40F9-0C32-6098-1836-FF080D215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pic>
        <p:nvPicPr>
          <p:cNvPr id="4" name="Picture 3" descr="A drawing of a machine&#10;&#10;Description automatically generated">
            <a:extLst>
              <a:ext uri="{FF2B5EF4-FFF2-40B4-BE49-F238E27FC236}">
                <a16:creationId xmlns:a16="http://schemas.microsoft.com/office/drawing/2014/main" id="{2153D337-B3CE-8FA8-E4CF-A95A9A465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02" y="3572933"/>
            <a:ext cx="3420886" cy="29525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2546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51466-66BF-7C2A-22E5-13312636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Testing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15BE2-60B5-4C2E-850D-F5933E36D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522" y="3056420"/>
            <a:ext cx="4205586" cy="32458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metal block with holes and a missing piece&#10;&#10;Description automatically generated">
            <a:extLst>
              <a:ext uri="{FF2B5EF4-FFF2-40B4-BE49-F238E27FC236}">
                <a16:creationId xmlns:a16="http://schemas.microsoft.com/office/drawing/2014/main" id="{1D4B4DD8-8BB2-6BF0-3FAD-E764EB305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3" y="1501732"/>
            <a:ext cx="4413812" cy="30026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94447C-51AD-0713-7491-0649DA2AF171}"/>
              </a:ext>
            </a:extLst>
          </p:cNvPr>
          <p:cNvSpPr txBox="1"/>
          <p:nvPr/>
        </p:nvSpPr>
        <p:spPr>
          <a:xfrm>
            <a:off x="1332447" y="4565685"/>
            <a:ext cx="19134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Manifold Sideview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CE3671-FFC0-B251-618C-D355F3DCC01A}"/>
              </a:ext>
            </a:extLst>
          </p:cNvPr>
          <p:cNvSpPr txBox="1"/>
          <p:nvPr/>
        </p:nvSpPr>
        <p:spPr>
          <a:xfrm>
            <a:off x="5853928" y="6321233"/>
            <a:ext cx="20270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Manifold Rearview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ACF3AD7E-E16A-A2F2-2B71-421FD509A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3" y="620449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79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393F-DD86-EBCA-E697-DC70DEA1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Testing</a:t>
            </a:r>
          </a:p>
        </p:txBody>
      </p:sp>
      <p:pic>
        <p:nvPicPr>
          <p:cNvPr id="4" name="Content Placeholder 3" descr="A metal object with a hole&#10;&#10;Description automatically generated">
            <a:extLst>
              <a:ext uri="{FF2B5EF4-FFF2-40B4-BE49-F238E27FC236}">
                <a16:creationId xmlns:a16="http://schemas.microsoft.com/office/drawing/2014/main" id="{B32BBB1F-987F-AF14-8359-8205BFF96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8345" y="2898752"/>
            <a:ext cx="4086707" cy="2683165"/>
          </a:xfrm>
          <a:ln w="28575">
            <a:solidFill>
              <a:schemeClr val="tx1"/>
            </a:solidFill>
          </a:ln>
        </p:spPr>
      </p:pic>
      <p:pic>
        <p:nvPicPr>
          <p:cNvPr id="6" name="Picture 5" descr="A hand holding a metal object&#10;&#10;Description automatically generated">
            <a:extLst>
              <a:ext uri="{FF2B5EF4-FFF2-40B4-BE49-F238E27FC236}">
                <a16:creationId xmlns:a16="http://schemas.microsoft.com/office/drawing/2014/main" id="{78F49FED-6165-8A55-B180-9C26F714E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11" t="20643" r="270" b="-246"/>
          <a:stretch/>
        </p:blipFill>
        <p:spPr>
          <a:xfrm>
            <a:off x="780954" y="2904451"/>
            <a:ext cx="2963549" cy="31675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4DB521-98F2-7CD0-B165-D91FEBBEBD13}"/>
              </a:ext>
            </a:extLst>
          </p:cNvPr>
          <p:cNvSpPr txBox="1"/>
          <p:nvPr/>
        </p:nvSpPr>
        <p:spPr>
          <a:xfrm>
            <a:off x="661939" y="1423940"/>
            <a:ext cx="719204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000" dirty="0">
                <a:latin typeface="Arial"/>
                <a:ea typeface="Calibri"/>
                <a:cs typeface="Calibri"/>
              </a:rPr>
              <a:t>The motor used through initial testing leaked due to a failure in the shaft seal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E478CF-37E0-B423-1F23-26E7AB1F08F6}"/>
              </a:ext>
            </a:extLst>
          </p:cNvPr>
          <p:cNvSpPr txBox="1"/>
          <p:nvPr/>
        </p:nvSpPr>
        <p:spPr>
          <a:xfrm>
            <a:off x="777393" y="6072909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Motor shaft seal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B5A29E-4EFF-90CA-D60F-234C4CCB6DB7}"/>
              </a:ext>
            </a:extLst>
          </p:cNvPr>
          <p:cNvSpPr txBox="1"/>
          <p:nvPr/>
        </p:nvSpPr>
        <p:spPr>
          <a:xfrm>
            <a:off x="4572000" y="5580303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Hydraulic Motor </a:t>
            </a:r>
            <a:endParaRPr lang="en-US"/>
          </a:p>
        </p:txBody>
      </p:sp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11A83027-6C74-7665-B8B1-509BC2EB5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37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73719-EA83-A1A8-6510-3C3A12D7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BCC1A-6940-623B-7D9F-444F57171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92624" cy="45259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i="1"/>
              <a:t>Spring 2024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Final Gear Ratios:</a:t>
            </a:r>
          </a:p>
          <a:p>
            <a:pPr marL="0" indent="0">
              <a:buNone/>
            </a:pPr>
            <a:r>
              <a:rPr lang="en-US" sz="2400"/>
              <a:t> Pump-</a:t>
            </a:r>
          </a:p>
          <a:p>
            <a:pPr marL="0" indent="0">
              <a:buNone/>
            </a:pPr>
            <a:r>
              <a:rPr lang="en-US" sz="2400"/>
              <a:t> </a:t>
            </a:r>
            <a:r>
              <a:rPr lang="en-US" sz="2000"/>
              <a:t>36/9 ; 4/1 ratio </a:t>
            </a:r>
          </a:p>
          <a:p>
            <a:pPr marL="0" indent="0">
              <a:buNone/>
            </a:pPr>
            <a:r>
              <a:rPr lang="en-US" sz="2400"/>
              <a:t> </a:t>
            </a:r>
            <a:r>
              <a:rPr lang="en-US" sz="1800"/>
              <a:t>-</a:t>
            </a:r>
            <a:r>
              <a:rPr lang="en-US" sz="1600"/>
              <a:t>greatly increasing rpm, increasing flow rate</a:t>
            </a:r>
          </a:p>
          <a:p>
            <a:pPr marL="0" indent="0">
              <a:buNone/>
            </a:pPr>
            <a:r>
              <a:rPr lang="en-US" sz="2400"/>
              <a:t> Motor- </a:t>
            </a:r>
          </a:p>
          <a:p>
            <a:pPr marL="0" indent="0">
              <a:buNone/>
            </a:pPr>
            <a:r>
              <a:rPr lang="en-US" sz="2400"/>
              <a:t> 1. </a:t>
            </a:r>
            <a:r>
              <a:rPr lang="en-US" sz="2000"/>
              <a:t>9/20 : 20/24 ; .45/1 ; .83/1 ratios</a:t>
            </a:r>
          </a:p>
          <a:p>
            <a:pPr marL="0" indent="0">
              <a:buNone/>
            </a:pPr>
            <a:r>
              <a:rPr lang="en-US" sz="2400"/>
              <a:t> 2. </a:t>
            </a:r>
            <a:r>
              <a:rPr lang="en-US" sz="2000"/>
              <a:t>9/24 ; .375/1 ratio</a:t>
            </a:r>
          </a:p>
          <a:p>
            <a:pPr marL="0" indent="0">
              <a:buNone/>
            </a:pPr>
            <a:r>
              <a:rPr lang="en-US" sz="2400"/>
              <a:t> </a:t>
            </a:r>
            <a:r>
              <a:rPr lang="en-US" sz="1800"/>
              <a:t>- </a:t>
            </a:r>
            <a:r>
              <a:rPr lang="en-US" sz="1600"/>
              <a:t>focused on increasing torque on the rear axel </a:t>
            </a:r>
          </a:p>
        </p:txBody>
      </p:sp>
      <p:pic>
        <p:nvPicPr>
          <p:cNvPr id="5" name="Graphic 4" descr="Calculator with solid fill">
            <a:extLst>
              <a:ext uri="{FF2B5EF4-FFF2-40B4-BE49-F238E27FC236}">
                <a16:creationId xmlns:a16="http://schemas.microsoft.com/office/drawing/2014/main" id="{25CE35FF-BA58-8080-B356-1C5A9F347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4004" y="2303289"/>
            <a:ext cx="1871062" cy="1871062"/>
          </a:xfrm>
          <a:prstGeom prst="rect">
            <a:avLst/>
          </a:prstGeom>
        </p:spPr>
      </p:pic>
      <p:pic>
        <p:nvPicPr>
          <p:cNvPr id="6" name="Picture 5" descr="A logo of a university&#10;&#10;Description automatically generated">
            <a:extLst>
              <a:ext uri="{FF2B5EF4-FFF2-40B4-BE49-F238E27FC236}">
                <a16:creationId xmlns:a16="http://schemas.microsoft.com/office/drawing/2014/main" id="{8F22FBE0-3534-EE16-7ADC-40927D986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66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1517A-412F-26D2-AF6D-0A8317FA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717C0-9CAF-F477-09A3-C127A04A9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346" y="1583109"/>
            <a:ext cx="3361345" cy="476513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800" dirty="0"/>
              <a:t>Ask questions early</a:t>
            </a:r>
          </a:p>
          <a:p>
            <a:pPr>
              <a:lnSpc>
                <a:spcPct val="120000"/>
              </a:lnSpc>
            </a:pPr>
            <a:r>
              <a:rPr lang="en-US" sz="3800" dirty="0"/>
              <a:t>Reach out to the local hydraulic shops</a:t>
            </a:r>
          </a:p>
          <a:p>
            <a:pPr>
              <a:lnSpc>
                <a:spcPct val="120000"/>
              </a:lnSpc>
            </a:pPr>
            <a:r>
              <a:rPr lang="en-US" sz="3800" dirty="0"/>
              <a:t>Gear the motor ratio for torque instead of speed initially</a:t>
            </a:r>
          </a:p>
          <a:p>
            <a:pPr>
              <a:lnSpc>
                <a:spcPct val="120000"/>
              </a:lnSpc>
            </a:pPr>
            <a:r>
              <a:rPr lang="en-US" sz="3800" dirty="0"/>
              <a:t>Ensure designed flow path matches machined parts</a:t>
            </a:r>
          </a:p>
          <a:p>
            <a:pPr>
              <a:lnSpc>
                <a:spcPct val="120000"/>
              </a:lnSpc>
            </a:pPr>
            <a:r>
              <a:rPr lang="en-US" sz="3800" dirty="0"/>
              <a:t>Do not push your motor too hard when testing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B58E8-4D95-6CAE-69A4-22B14647A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DEF599-9E89-8541-AD07-3439964EE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691" y="2023810"/>
            <a:ext cx="5263401" cy="34967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6978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3751F11E-37AE-6F07-0C71-0C4C59111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48" y="1412421"/>
            <a:ext cx="7588399" cy="4214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17639-4F5C-AEEC-AC74-BCF279D0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2022-2023 Overview</a:t>
            </a:r>
            <a:endParaRPr lang="en-US" dirty="0"/>
          </a:p>
        </p:txBody>
      </p:sp>
      <p:pic>
        <p:nvPicPr>
          <p:cNvPr id="6" name="Picture 5" descr="A person in a wheelchair&#10;&#10;Description automatically generated">
            <a:extLst>
              <a:ext uri="{FF2B5EF4-FFF2-40B4-BE49-F238E27FC236}">
                <a16:creationId xmlns:a16="http://schemas.microsoft.com/office/drawing/2014/main" id="{D4FCAEE3-3B3D-648D-C41C-79465BA33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21" y="4559904"/>
            <a:ext cx="2206777" cy="21045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Content Placeholder 3" descr="A group of men standing outside a house&#10;&#10;Description automatically generated with medium confidence">
            <a:extLst>
              <a:ext uri="{FF2B5EF4-FFF2-40B4-BE49-F238E27FC236}">
                <a16:creationId xmlns:a16="http://schemas.microsoft.com/office/drawing/2014/main" id="{1D0D710F-F900-DD60-19B3-D5E034A61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6064" b="373"/>
          <a:stretch/>
        </p:blipFill>
        <p:spPr>
          <a:xfrm>
            <a:off x="6321651" y="4554349"/>
            <a:ext cx="2609402" cy="2105225"/>
          </a:xfrm>
          <a:ln w="28575">
            <a:solidFill>
              <a:schemeClr val="tx1"/>
            </a:solidFill>
          </a:ln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74440111-3F72-1FD4-FE24-947E5C06E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218" y="6078192"/>
            <a:ext cx="1991762" cy="586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90D3D4-7593-FE32-6F65-D5AF680FFE25}"/>
              </a:ext>
            </a:extLst>
          </p:cNvPr>
          <p:cNvSpPr txBox="1"/>
          <p:nvPr/>
        </p:nvSpPr>
        <p:spPr>
          <a:xfrm>
            <a:off x="5441665" y="733593"/>
            <a:ext cx="1347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Last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Year’s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Vehicle</a:t>
            </a:r>
          </a:p>
        </p:txBody>
      </p:sp>
    </p:spTree>
    <p:extLst>
      <p:ext uri="{BB962C8B-B14F-4D97-AF65-F5344CB8AC3E}">
        <p14:creationId xmlns:p14="http://schemas.microsoft.com/office/powerpoint/2010/main" val="2800242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1D51-DEAC-8E80-BE76-C4CE85E76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Improvements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E61BF9-5AA5-0742-BABD-98B4EB0511C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7635" y="1417638"/>
            <a:ext cx="4192621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800" dirty="0"/>
              <a:t>Fail safe to direct drive</a:t>
            </a:r>
          </a:p>
          <a:p>
            <a:pPr>
              <a:lnSpc>
                <a:spcPct val="120000"/>
              </a:lnSpc>
            </a:pPr>
            <a:r>
              <a:rPr lang="en-US" sz="3800" dirty="0"/>
              <a:t>Increased electronics complexity &amp; functionality</a:t>
            </a:r>
          </a:p>
          <a:p>
            <a:pPr>
              <a:lnSpc>
                <a:spcPct val="120000"/>
              </a:lnSpc>
            </a:pPr>
            <a:r>
              <a:rPr lang="en-US" sz="3800" dirty="0"/>
              <a:t>Created functional pneumatics with increased complexity</a:t>
            </a:r>
          </a:p>
          <a:p>
            <a:pPr>
              <a:lnSpc>
                <a:spcPct val="120000"/>
              </a:lnSpc>
            </a:pPr>
            <a:r>
              <a:rPr lang="en-US" sz="3800" dirty="0"/>
              <a:t>Torque-driven gear ratios</a:t>
            </a:r>
          </a:p>
          <a:p>
            <a:pPr>
              <a:lnSpc>
                <a:spcPct val="120000"/>
              </a:lnSpc>
            </a:pPr>
            <a:r>
              <a:rPr lang="en-US" sz="3800" dirty="0"/>
              <a:t>Improved aesthetics </a:t>
            </a:r>
          </a:p>
          <a:p>
            <a:pPr>
              <a:lnSpc>
                <a:spcPct val="120000"/>
              </a:lnSpc>
            </a:pPr>
            <a:r>
              <a:rPr lang="en-US" sz="3800" dirty="0"/>
              <a:t>Fabrication completed weeks earlier to compensate for testing and optimization phase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B96788-7A51-A7F6-4D05-D7AA20F3F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187" y="2404098"/>
            <a:ext cx="4430178" cy="23507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372F8D0E-2DB3-35CB-B533-A03BDFC62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73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27AC-AB79-41D8-23AC-5E8B63310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Choices Matter!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8B5CE5-F102-6E36-99FB-8A950F19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993" y="1227175"/>
            <a:ext cx="4520944" cy="52578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Electronic choices conserved weight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Reservoir choices conserved weight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Pneumatic additions gave us torque and speed advantages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Fail safe system to direct drive ensures we can compete in case of electrical issues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79EAED-D4D9-3BDB-8E1D-DBE84C4AB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40" y="1416598"/>
            <a:ext cx="3157761" cy="23138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A close up of a chain&#10;&#10;Description automatically generated">
            <a:extLst>
              <a:ext uri="{FF2B5EF4-FFF2-40B4-BE49-F238E27FC236}">
                <a16:creationId xmlns:a16="http://schemas.microsoft.com/office/drawing/2014/main" id="{B18F5E1C-FB3C-164F-903F-DCA1437CF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856" y="3863947"/>
            <a:ext cx="2117123" cy="29131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2E36B0EF-6B71-B758-279B-4276D0855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2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27AC-AB79-41D8-23AC-5E8B63310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Choices Matter!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8B5CE5-F102-6E36-99FB-8A950F19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992" y="1227175"/>
            <a:ext cx="4617647" cy="52578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Frame choice paid off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Use of industry standard roller chain sprockets allowed for quick access to sprockets of varying numbers of teeth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79EAED-D4D9-3BDB-8E1D-DBE84C4AB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40" y="1416598"/>
            <a:ext cx="3157761" cy="23138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A close up of a chain&#10;&#10;Description automatically generated">
            <a:extLst>
              <a:ext uri="{FF2B5EF4-FFF2-40B4-BE49-F238E27FC236}">
                <a16:creationId xmlns:a16="http://schemas.microsoft.com/office/drawing/2014/main" id="{B18F5E1C-FB3C-164F-903F-DCA1437CF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856" y="3863947"/>
            <a:ext cx="2117123" cy="29131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2E36B0EF-6B71-B758-279B-4276D0855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56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B8C2-8715-D90B-5CD5-9D0652112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Club Success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DDA47D-1FFC-4F1C-22BC-1B987B4F8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420" y="1313793"/>
            <a:ext cx="4505766" cy="5653481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2800" dirty="0"/>
              <a:t>Became a Registered Student Organization (RSO) at KSU in Fall 2023</a:t>
            </a:r>
          </a:p>
          <a:p>
            <a:r>
              <a:rPr lang="en-US" sz="2800" dirty="0"/>
              <a:t>Had a successful first club meeting (online) with our guest speaker, Ernie Parker (February 1</a:t>
            </a:r>
            <a:r>
              <a:rPr lang="en-US" sz="2800" baseline="30000" dirty="0"/>
              <a:t>st</a:t>
            </a:r>
            <a:r>
              <a:rPr lang="en-US" sz="2800" dirty="0"/>
              <a:t>) </a:t>
            </a:r>
          </a:p>
          <a:p>
            <a:r>
              <a:rPr lang="en-US" sz="2800" dirty="0"/>
              <a:t>Had a successful in-person club meeting with Eric Cummings @ </a:t>
            </a:r>
            <a:r>
              <a:rPr lang="en-US" sz="2800" i="1" dirty="0"/>
              <a:t>Ross Controls </a:t>
            </a:r>
            <a:r>
              <a:rPr lang="en-US" sz="2800" dirty="0"/>
              <a:t>(February 23</a:t>
            </a:r>
            <a:r>
              <a:rPr lang="en-US" sz="2800" baseline="30000" dirty="0"/>
              <a:t>rd</a:t>
            </a:r>
            <a:r>
              <a:rPr lang="en-US" sz="2800" dirty="0"/>
              <a:t>) </a:t>
            </a:r>
          </a:p>
          <a:p>
            <a:r>
              <a:rPr lang="en-US" sz="2800" dirty="0"/>
              <a:t>Had a successful in-person club meeting with Cory Fisher @ </a:t>
            </a:r>
            <a:r>
              <a:rPr lang="en-US" sz="2800" i="1" dirty="0"/>
              <a:t>Sun Hydraulics </a:t>
            </a:r>
            <a:r>
              <a:rPr lang="en-US" sz="2800" dirty="0"/>
              <a:t>(April 2</a:t>
            </a:r>
            <a:r>
              <a:rPr lang="en-US" sz="2800" baseline="30000" dirty="0"/>
              <a:t>nd</a:t>
            </a:r>
            <a:r>
              <a:rPr lang="en-US" sz="2800" dirty="0"/>
              <a:t> 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D17D331F-D280-8617-734E-4A0E520FC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BA33AB-ADB8-F166-BA86-1756EF964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310" y="1722371"/>
            <a:ext cx="3881490" cy="38422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26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B8C2-8715-D90B-5CD5-9D0652112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524703" cy="1143000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DDA47D-1FFC-4F1C-22BC-1B987B4F8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1" y="1417638"/>
            <a:ext cx="4419600" cy="502584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600" dirty="0"/>
              <a:t>Cory Fisher, </a:t>
            </a:r>
            <a:r>
              <a:rPr lang="en-US" sz="2600" i="1" dirty="0"/>
              <a:t>Sun Hydraulics 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Ernie Parker, </a:t>
            </a:r>
            <a:r>
              <a:rPr lang="en-US" sz="2600" i="1" dirty="0"/>
              <a:t>International Fluid Power Society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Jared Amundson, </a:t>
            </a:r>
            <a:r>
              <a:rPr lang="en-US" sz="2600" i="1" dirty="0"/>
              <a:t>Norgren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Alex </a:t>
            </a:r>
            <a:r>
              <a:rPr lang="en-US" sz="2600" dirty="0" err="1"/>
              <a:t>Greven</a:t>
            </a:r>
            <a:r>
              <a:rPr lang="en-US" sz="2600" dirty="0"/>
              <a:t>, </a:t>
            </a:r>
            <a:r>
              <a:rPr lang="en-US" sz="2600" i="1" dirty="0"/>
              <a:t>HYDAC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Will Peterson &amp; Alex Pruitt </a:t>
            </a:r>
            <a:r>
              <a:rPr lang="en-US" sz="2600" dirty="0" err="1"/>
              <a:t>Redwine</a:t>
            </a:r>
            <a:r>
              <a:rPr lang="en-US" sz="2600" dirty="0"/>
              <a:t>, </a:t>
            </a:r>
            <a:r>
              <a:rPr lang="en-US" sz="2600" i="1" dirty="0"/>
              <a:t>Hydraulic Supply Co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Mary </a:t>
            </a:r>
            <a:r>
              <a:rPr lang="en-US" sz="2600" dirty="0" err="1"/>
              <a:t>Pluta</a:t>
            </a:r>
            <a:r>
              <a:rPr lang="en-US" sz="2600" dirty="0"/>
              <a:t>, </a:t>
            </a:r>
            <a:r>
              <a:rPr lang="en-US" sz="2600" i="1" dirty="0"/>
              <a:t>NFPA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Holly Davis, </a:t>
            </a:r>
            <a:r>
              <a:rPr lang="en-US" sz="2600" i="1" dirty="0"/>
              <a:t>Office Manager KSU Mechanical Engr. Department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</p:txBody>
      </p:sp>
      <p:pic>
        <p:nvPicPr>
          <p:cNvPr id="5" name="Picture 4" descr="A logo of a university&#10;&#10;Description automatically generated">
            <a:extLst>
              <a:ext uri="{FF2B5EF4-FFF2-40B4-BE49-F238E27FC236}">
                <a16:creationId xmlns:a16="http://schemas.microsoft.com/office/drawing/2014/main" id="{43A8F720-34CE-4C8B-8474-85FE9524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sp>
        <p:nvSpPr>
          <p:cNvPr id="3" name="AutoShape 2" descr="National Fluid Power Association">
            <a:extLst>
              <a:ext uri="{FF2B5EF4-FFF2-40B4-BE49-F238E27FC236}">
                <a16:creationId xmlns:a16="http://schemas.microsoft.com/office/drawing/2014/main" id="{A8F16411-8D9B-C9B0-FDED-B7F1277BFE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NFPA ed tech foundation logo white type large">
            <a:extLst>
              <a:ext uri="{FF2B5EF4-FFF2-40B4-BE49-F238E27FC236}">
                <a16:creationId xmlns:a16="http://schemas.microsoft.com/office/drawing/2014/main" id="{2B04CF88-C034-DA28-369F-34952C1A8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59" y="3028450"/>
            <a:ext cx="4419600" cy="172794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83343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66FB323-20EB-8768-332F-21BE274C6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73" y="778365"/>
            <a:ext cx="3256653" cy="3204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7B3561-1DBD-DA48-738D-620F9354A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046" y="4270298"/>
            <a:ext cx="3256654" cy="23826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drawing of a tricycle&#10;&#10;Description automatically generated">
            <a:extLst>
              <a:ext uri="{FF2B5EF4-FFF2-40B4-BE49-F238E27FC236}">
                <a16:creationId xmlns:a16="http://schemas.microsoft.com/office/drawing/2014/main" id="{59EC485F-346B-8F49-F846-222DEE56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43" y="4274838"/>
            <a:ext cx="3445354" cy="23771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6552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machine&#10;&#10;Description automatically generated">
            <a:extLst>
              <a:ext uri="{FF2B5EF4-FFF2-40B4-BE49-F238E27FC236}">
                <a16:creationId xmlns:a16="http://schemas.microsoft.com/office/drawing/2014/main" id="{A60E2B86-A915-AF7A-9772-CE8670C4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223" y="1354787"/>
            <a:ext cx="5153025" cy="5057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301C8A-44D0-9586-86BE-31389E158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Hydraulic Circuit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D6076-CA54-26F0-2A6E-9FECA1A6D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89" y="1714927"/>
            <a:ext cx="4340866" cy="448023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500" dirty="0"/>
              <a:t>Fail safe to direct drive</a:t>
            </a:r>
          </a:p>
          <a:p>
            <a:endParaRPr lang="en-US" sz="2500" dirty="0"/>
          </a:p>
          <a:p>
            <a:r>
              <a:rPr lang="en-US" sz="2500" dirty="0"/>
              <a:t>Added filter to eliminate contaminants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Changed ball valve to eliminate leakage </a:t>
            </a:r>
          </a:p>
          <a:p>
            <a:endParaRPr lang="en-US" sz="2500" dirty="0"/>
          </a:p>
          <a:p>
            <a:r>
              <a:rPr lang="en-US" sz="2500" dirty="0"/>
              <a:t>2-way valve before accumulator benefits</a:t>
            </a:r>
          </a:p>
          <a:p>
            <a:endParaRPr lang="en-US" sz="2500" dirty="0"/>
          </a:p>
          <a:p>
            <a:r>
              <a:rPr lang="en-US" sz="2500" dirty="0"/>
              <a:t>Only transducers to improve electronics </a:t>
            </a:r>
          </a:p>
        </p:txBody>
      </p:sp>
      <p:pic>
        <p:nvPicPr>
          <p:cNvPr id="6" name="Picture 5" descr="A logo of a university&#10;&#10;Description automatically generated">
            <a:extLst>
              <a:ext uri="{FF2B5EF4-FFF2-40B4-BE49-F238E27FC236}">
                <a16:creationId xmlns:a16="http://schemas.microsoft.com/office/drawing/2014/main" id="{10345722-9891-BF35-DF2D-4DCD3A525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403AC-15D8-EAE5-663F-A4C83215A617}"/>
              </a:ext>
            </a:extLst>
          </p:cNvPr>
          <p:cNvSpPr txBox="1"/>
          <p:nvPr/>
        </p:nvSpPr>
        <p:spPr>
          <a:xfrm>
            <a:off x="4575788" y="6418375"/>
            <a:ext cx="2326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2024 Hydraulic Circuit</a:t>
            </a:r>
            <a:endParaRPr lang="en-US" i="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BA29C5-38D4-CADC-AF05-38DA8C658FAB}"/>
              </a:ext>
            </a:extLst>
          </p:cNvPr>
          <p:cNvSpPr/>
          <p:nvPr/>
        </p:nvSpPr>
        <p:spPr>
          <a:xfrm>
            <a:off x="7871819" y="2386083"/>
            <a:ext cx="396897" cy="41170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EBF1E-2622-FA2E-4378-5EF522B583CB}"/>
              </a:ext>
            </a:extLst>
          </p:cNvPr>
          <p:cNvSpPr txBox="1"/>
          <p:nvPr/>
        </p:nvSpPr>
        <p:spPr>
          <a:xfrm>
            <a:off x="5480129" y="1005046"/>
            <a:ext cx="1347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Current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Vehicle</a:t>
            </a:r>
          </a:p>
        </p:txBody>
      </p:sp>
    </p:spTree>
    <p:extLst>
      <p:ext uri="{BB962C8B-B14F-4D97-AF65-F5344CB8AC3E}">
        <p14:creationId xmlns:p14="http://schemas.microsoft.com/office/powerpoint/2010/main" val="1540866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circuit&#10;&#10;Description automatically generated">
            <a:extLst>
              <a:ext uri="{FF2B5EF4-FFF2-40B4-BE49-F238E27FC236}">
                <a16:creationId xmlns:a16="http://schemas.microsoft.com/office/drawing/2014/main" id="{0FF59723-F24F-C7F6-656F-1BF389CF6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1" y="286501"/>
            <a:ext cx="6079456" cy="5899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D79DB7-1B4B-DA6A-2AEB-3DBD0775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Drive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3F32406-E8A4-B0FB-0FC3-37B3E295F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139665"/>
              </p:ext>
            </p:extLst>
          </p:nvPr>
        </p:nvGraphicFramePr>
        <p:xfrm>
          <a:off x="6400522" y="2320544"/>
          <a:ext cx="2618232" cy="2565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9116">
                  <a:extLst>
                    <a:ext uri="{9D8B030D-6E8A-4147-A177-3AD203B41FA5}">
                      <a16:colId xmlns:a16="http://schemas.microsoft.com/office/drawing/2014/main" val="1119215581"/>
                    </a:ext>
                  </a:extLst>
                </a:gridCol>
                <a:gridCol w="1309116">
                  <a:extLst>
                    <a:ext uri="{9D8B030D-6E8A-4147-A177-3AD203B41FA5}">
                      <a16:colId xmlns:a16="http://schemas.microsoft.com/office/drawing/2014/main" val="4194002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Color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Scheme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08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Working Fluid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658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Pressure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681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Yellow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Flow slowing down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977595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1C68E13-0ACF-A8DF-30FB-D3F6C5366462}"/>
              </a:ext>
            </a:extLst>
          </p:cNvPr>
          <p:cNvCxnSpPr/>
          <p:nvPr/>
        </p:nvCxnSpPr>
        <p:spPr>
          <a:xfrm flipV="1">
            <a:off x="2603553" y="5185400"/>
            <a:ext cx="0" cy="621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CCF7145-2A3F-B9EA-1BBD-D68C7882E1B2}"/>
              </a:ext>
            </a:extLst>
          </p:cNvPr>
          <p:cNvSpPr txBox="1"/>
          <p:nvPr/>
        </p:nvSpPr>
        <p:spPr>
          <a:xfrm>
            <a:off x="1178362" y="6187980"/>
            <a:ext cx="41072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2024 Hydraulic Circuit: Direct Drive Mode</a:t>
            </a:r>
            <a:endParaRPr lang="en-US" i="1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79EAB8B1-8C3E-4AEA-79CF-36B683D0D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5255B1-E8BB-7B90-1130-D44E341D6EE8}"/>
              </a:ext>
            </a:extLst>
          </p:cNvPr>
          <p:cNvCxnSpPr>
            <a:cxnSpLocks/>
          </p:cNvCxnSpPr>
          <p:nvPr/>
        </p:nvCxnSpPr>
        <p:spPr>
          <a:xfrm flipV="1">
            <a:off x="3229195" y="4367252"/>
            <a:ext cx="854241" cy="81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874B29-F0CB-9AD8-2325-B62980560F57}"/>
              </a:ext>
            </a:extLst>
          </p:cNvPr>
          <p:cNvCxnSpPr>
            <a:cxnSpLocks/>
          </p:cNvCxnSpPr>
          <p:nvPr/>
        </p:nvCxnSpPr>
        <p:spPr>
          <a:xfrm flipV="1">
            <a:off x="4973773" y="2297820"/>
            <a:ext cx="0" cy="9466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A3C53F-B529-E4B2-50CB-E6019EF44A96}"/>
              </a:ext>
            </a:extLst>
          </p:cNvPr>
          <p:cNvCxnSpPr>
            <a:cxnSpLocks/>
          </p:cNvCxnSpPr>
          <p:nvPr/>
        </p:nvCxnSpPr>
        <p:spPr>
          <a:xfrm>
            <a:off x="4083437" y="850181"/>
            <a:ext cx="0" cy="918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7BF84E-7C1A-D504-F56A-B15242CC6756}"/>
              </a:ext>
            </a:extLst>
          </p:cNvPr>
          <p:cNvCxnSpPr>
            <a:cxnSpLocks/>
          </p:cNvCxnSpPr>
          <p:nvPr/>
        </p:nvCxnSpPr>
        <p:spPr>
          <a:xfrm>
            <a:off x="5406910" y="3581348"/>
            <a:ext cx="0" cy="918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CB76B0-C26D-8120-F398-F436946F895C}"/>
              </a:ext>
            </a:extLst>
          </p:cNvPr>
          <p:cNvCxnSpPr>
            <a:cxnSpLocks/>
          </p:cNvCxnSpPr>
          <p:nvPr/>
        </p:nvCxnSpPr>
        <p:spPr>
          <a:xfrm flipH="1">
            <a:off x="3806710" y="4844664"/>
            <a:ext cx="1082841" cy="158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5B3EE7-7A03-896B-084A-2884EBCAF9A5}"/>
              </a:ext>
            </a:extLst>
          </p:cNvPr>
          <p:cNvCxnSpPr>
            <a:cxnSpLocks/>
          </p:cNvCxnSpPr>
          <p:nvPr/>
        </p:nvCxnSpPr>
        <p:spPr>
          <a:xfrm>
            <a:off x="1304141" y="4977012"/>
            <a:ext cx="0" cy="918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532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machine&#10;&#10;Description automatically generated">
            <a:extLst>
              <a:ext uri="{FF2B5EF4-FFF2-40B4-BE49-F238E27FC236}">
                <a16:creationId xmlns:a16="http://schemas.microsoft.com/office/drawing/2014/main" id="{8D4FEDC7-A84D-D061-3799-902105ABD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83" y="250409"/>
            <a:ext cx="6079456" cy="6020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D9C6CC-E63D-10C2-5BAA-0DA187F42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Charge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F9DECA9-81EB-FFAD-63B1-7A9091F88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928134"/>
              </p:ext>
            </p:extLst>
          </p:nvPr>
        </p:nvGraphicFramePr>
        <p:xfrm>
          <a:off x="6400522" y="2320544"/>
          <a:ext cx="2618232" cy="2565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9116">
                  <a:extLst>
                    <a:ext uri="{9D8B030D-6E8A-4147-A177-3AD203B41FA5}">
                      <a16:colId xmlns:a16="http://schemas.microsoft.com/office/drawing/2014/main" val="1119215581"/>
                    </a:ext>
                  </a:extLst>
                </a:gridCol>
                <a:gridCol w="1309116">
                  <a:extLst>
                    <a:ext uri="{9D8B030D-6E8A-4147-A177-3AD203B41FA5}">
                      <a16:colId xmlns:a16="http://schemas.microsoft.com/office/drawing/2014/main" val="4194002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Color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Scheme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08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Working Fluid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658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Pressure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681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Yellow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Flow slowing down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977595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ED2A74-7A45-CCF3-DDC0-B77C1B456BA8}"/>
              </a:ext>
            </a:extLst>
          </p:cNvPr>
          <p:cNvCxnSpPr/>
          <p:nvPr/>
        </p:nvCxnSpPr>
        <p:spPr>
          <a:xfrm flipV="1">
            <a:off x="2602593" y="5181774"/>
            <a:ext cx="0" cy="621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4878052-48F3-31E6-4CC7-2A9BF7B7CCE6}"/>
              </a:ext>
            </a:extLst>
          </p:cNvPr>
          <p:cNvSpPr txBox="1"/>
          <p:nvPr/>
        </p:nvSpPr>
        <p:spPr>
          <a:xfrm>
            <a:off x="1127843" y="6266817"/>
            <a:ext cx="42208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2024 Hydraulic Circuit: Direct Charge Mode</a:t>
            </a:r>
            <a:endParaRPr lang="en-US" i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B4EC3-88BD-F631-118D-67E5C32D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CEDD515-DFBE-04BA-2BAC-70CACD7A3D94}"/>
              </a:ext>
            </a:extLst>
          </p:cNvPr>
          <p:cNvSpPr/>
          <p:nvPr/>
        </p:nvSpPr>
        <p:spPr>
          <a:xfrm>
            <a:off x="4948145" y="1507778"/>
            <a:ext cx="396897" cy="41170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15CF94-21BA-599D-FD90-E3F8E2418553}"/>
              </a:ext>
            </a:extLst>
          </p:cNvPr>
          <p:cNvSpPr/>
          <p:nvPr/>
        </p:nvSpPr>
        <p:spPr>
          <a:xfrm>
            <a:off x="2481672" y="3613304"/>
            <a:ext cx="769874" cy="54404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0A0FEA-B71F-0351-4A40-00DDA0E4F13B}"/>
              </a:ext>
            </a:extLst>
          </p:cNvPr>
          <p:cNvCxnSpPr>
            <a:cxnSpLocks/>
          </p:cNvCxnSpPr>
          <p:nvPr/>
        </p:nvCxnSpPr>
        <p:spPr>
          <a:xfrm flipV="1">
            <a:off x="2410087" y="3617668"/>
            <a:ext cx="0" cy="621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CF0E69-8DB3-7FCB-45AA-CC1C01E9E60F}"/>
              </a:ext>
            </a:extLst>
          </p:cNvPr>
          <p:cNvCxnSpPr>
            <a:cxnSpLocks/>
          </p:cNvCxnSpPr>
          <p:nvPr/>
        </p:nvCxnSpPr>
        <p:spPr>
          <a:xfrm flipV="1">
            <a:off x="2746971" y="1933247"/>
            <a:ext cx="0" cy="621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39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9C4B652A-60C3-498C-6CDD-CFDDEC8AF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19" y="214314"/>
            <a:ext cx="6127582" cy="6080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154177-CE5A-C480-9C35-1F7F6760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14" y="579800"/>
            <a:ext cx="4176266" cy="1143000"/>
          </a:xfrm>
        </p:spPr>
        <p:txBody>
          <a:bodyPr/>
          <a:lstStyle/>
          <a:p>
            <a:r>
              <a:rPr lang="en-US"/>
              <a:t>Accumulator Drive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40AD69-5FC4-662A-7D23-780457641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649153"/>
              </p:ext>
            </p:extLst>
          </p:nvPr>
        </p:nvGraphicFramePr>
        <p:xfrm>
          <a:off x="6400522" y="2320544"/>
          <a:ext cx="2618232" cy="2565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9116">
                  <a:extLst>
                    <a:ext uri="{9D8B030D-6E8A-4147-A177-3AD203B41FA5}">
                      <a16:colId xmlns:a16="http://schemas.microsoft.com/office/drawing/2014/main" val="1119215581"/>
                    </a:ext>
                  </a:extLst>
                </a:gridCol>
                <a:gridCol w="1309116">
                  <a:extLst>
                    <a:ext uri="{9D8B030D-6E8A-4147-A177-3AD203B41FA5}">
                      <a16:colId xmlns:a16="http://schemas.microsoft.com/office/drawing/2014/main" val="4194002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Color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Scheme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08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Working Fluid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658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Pressure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681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Yellow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Flow slowing down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977595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869024-1C7D-02F4-2C36-3DA2E64FC6B7}"/>
              </a:ext>
            </a:extLst>
          </p:cNvPr>
          <p:cNvCxnSpPr>
            <a:cxnSpLocks/>
          </p:cNvCxnSpPr>
          <p:nvPr/>
        </p:nvCxnSpPr>
        <p:spPr>
          <a:xfrm>
            <a:off x="3119883" y="1767890"/>
            <a:ext cx="0" cy="7680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AD1EC1A-3331-9324-6BDA-A94B9B8BDEB3}"/>
              </a:ext>
            </a:extLst>
          </p:cNvPr>
          <p:cNvSpPr txBox="1"/>
          <p:nvPr/>
        </p:nvSpPr>
        <p:spPr>
          <a:xfrm>
            <a:off x="887876" y="6191038"/>
            <a:ext cx="47008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2024 Hydraulic Circuit: Accumulator Drive Mode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8D477D4B-8DCC-8EB8-8C2B-BE4EA0E83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174D5B5-303B-F6E5-9F3B-BAC506B08AE3}"/>
              </a:ext>
            </a:extLst>
          </p:cNvPr>
          <p:cNvSpPr/>
          <p:nvPr/>
        </p:nvSpPr>
        <p:spPr>
          <a:xfrm>
            <a:off x="2481672" y="2879378"/>
            <a:ext cx="769874" cy="54404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39B04C-136A-8A7D-E4F3-3FEC73568294}"/>
              </a:ext>
            </a:extLst>
          </p:cNvPr>
          <p:cNvCxnSpPr/>
          <p:nvPr/>
        </p:nvCxnSpPr>
        <p:spPr>
          <a:xfrm flipH="1">
            <a:off x="2743200" y="3068052"/>
            <a:ext cx="0" cy="180474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A35FE82-4D2E-97D7-98DF-6D6BC7910C8B}"/>
              </a:ext>
            </a:extLst>
          </p:cNvPr>
          <p:cNvCxnSpPr>
            <a:cxnSpLocks/>
          </p:cNvCxnSpPr>
          <p:nvPr/>
        </p:nvCxnSpPr>
        <p:spPr>
          <a:xfrm>
            <a:off x="3877872" y="4198269"/>
            <a:ext cx="962525" cy="10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F46AC8-7AE1-9F54-D680-2B784969952E}"/>
              </a:ext>
            </a:extLst>
          </p:cNvPr>
          <p:cNvCxnSpPr>
            <a:cxnSpLocks/>
          </p:cNvCxnSpPr>
          <p:nvPr/>
        </p:nvCxnSpPr>
        <p:spPr>
          <a:xfrm flipV="1">
            <a:off x="4973773" y="2297820"/>
            <a:ext cx="0" cy="9466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CD8CE6-E566-37DF-4B06-03F138C9353C}"/>
              </a:ext>
            </a:extLst>
          </p:cNvPr>
          <p:cNvCxnSpPr>
            <a:cxnSpLocks/>
          </p:cNvCxnSpPr>
          <p:nvPr/>
        </p:nvCxnSpPr>
        <p:spPr>
          <a:xfrm>
            <a:off x="4083437" y="850181"/>
            <a:ext cx="0" cy="918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C5AB02-E63C-7046-E850-9E6F84072B26}"/>
              </a:ext>
            </a:extLst>
          </p:cNvPr>
          <p:cNvCxnSpPr>
            <a:cxnSpLocks/>
          </p:cNvCxnSpPr>
          <p:nvPr/>
        </p:nvCxnSpPr>
        <p:spPr>
          <a:xfrm>
            <a:off x="5467068" y="3749790"/>
            <a:ext cx="0" cy="918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00BEAE-1F4E-A8AA-2CE7-D45C92D4F775}"/>
              </a:ext>
            </a:extLst>
          </p:cNvPr>
          <p:cNvCxnSpPr>
            <a:cxnSpLocks/>
          </p:cNvCxnSpPr>
          <p:nvPr/>
        </p:nvCxnSpPr>
        <p:spPr>
          <a:xfrm>
            <a:off x="3131913" y="3043238"/>
            <a:ext cx="0" cy="7680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02FA07-4F1D-EE77-6735-A2703ABC722A}"/>
              </a:ext>
            </a:extLst>
          </p:cNvPr>
          <p:cNvCxnSpPr>
            <a:cxnSpLocks/>
          </p:cNvCxnSpPr>
          <p:nvPr/>
        </p:nvCxnSpPr>
        <p:spPr>
          <a:xfrm flipH="1" flipV="1">
            <a:off x="3818741" y="4920702"/>
            <a:ext cx="1179094" cy="81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E0597C-6C81-B373-46DF-BFECE75F5601}"/>
              </a:ext>
            </a:extLst>
          </p:cNvPr>
          <p:cNvCxnSpPr>
            <a:cxnSpLocks/>
          </p:cNvCxnSpPr>
          <p:nvPr/>
        </p:nvCxnSpPr>
        <p:spPr>
          <a:xfrm>
            <a:off x="1304141" y="4977012"/>
            <a:ext cx="0" cy="918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39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F1195BAE-952F-8BDF-FB11-332B95BF3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84" y="310566"/>
            <a:ext cx="6031329" cy="5887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8F908-9465-78FD-A5B0-1ACA5E5B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39" y="577804"/>
            <a:ext cx="3734221" cy="1143000"/>
          </a:xfrm>
        </p:spPr>
        <p:txBody>
          <a:bodyPr/>
          <a:lstStyle/>
          <a:p>
            <a:r>
              <a:rPr lang="en-US"/>
              <a:t>Regenerative Braking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9471AD-EAEF-E865-9CD2-25D0E27D0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332691"/>
              </p:ext>
            </p:extLst>
          </p:nvPr>
        </p:nvGraphicFramePr>
        <p:xfrm>
          <a:off x="6400522" y="2320544"/>
          <a:ext cx="2618232" cy="2565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9116">
                  <a:extLst>
                    <a:ext uri="{9D8B030D-6E8A-4147-A177-3AD203B41FA5}">
                      <a16:colId xmlns:a16="http://schemas.microsoft.com/office/drawing/2014/main" val="1119215581"/>
                    </a:ext>
                  </a:extLst>
                </a:gridCol>
                <a:gridCol w="1309116">
                  <a:extLst>
                    <a:ext uri="{9D8B030D-6E8A-4147-A177-3AD203B41FA5}">
                      <a16:colId xmlns:a16="http://schemas.microsoft.com/office/drawing/2014/main" val="4194002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Color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Scheme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08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Working Fluid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658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Pressure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681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Yellow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Flow slowing down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977595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12A3454-CAAE-5414-E6C6-D347B15A0314}"/>
              </a:ext>
            </a:extLst>
          </p:cNvPr>
          <p:cNvCxnSpPr>
            <a:cxnSpLocks/>
          </p:cNvCxnSpPr>
          <p:nvPr/>
        </p:nvCxnSpPr>
        <p:spPr>
          <a:xfrm flipV="1">
            <a:off x="4453496" y="1211871"/>
            <a:ext cx="0" cy="750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B42E40-398C-05B0-A01C-4FDEE947D5FF}"/>
              </a:ext>
            </a:extLst>
          </p:cNvPr>
          <p:cNvSpPr txBox="1"/>
          <p:nvPr/>
        </p:nvSpPr>
        <p:spPr>
          <a:xfrm>
            <a:off x="711058" y="6188046"/>
            <a:ext cx="50039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ea typeface="Calibri"/>
                <a:cs typeface="Calibri"/>
              </a:rPr>
              <a:t>2024 Hydraulic Circuit: Regenerative Braking Mode</a:t>
            </a:r>
            <a:endParaRPr lang="en-US" i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57DD2-3759-D87A-08FD-73B76BB18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2" y="6191861"/>
            <a:ext cx="1991762" cy="58622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9EF1B34-A975-C972-7EEB-7579F61C8B01}"/>
              </a:ext>
            </a:extLst>
          </p:cNvPr>
          <p:cNvSpPr/>
          <p:nvPr/>
        </p:nvSpPr>
        <p:spPr>
          <a:xfrm>
            <a:off x="3805146" y="2975631"/>
            <a:ext cx="769874" cy="54404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D12302-32CB-3861-46A2-863499B1EA68}"/>
              </a:ext>
            </a:extLst>
          </p:cNvPr>
          <p:cNvSpPr/>
          <p:nvPr/>
        </p:nvSpPr>
        <p:spPr>
          <a:xfrm>
            <a:off x="4912050" y="1531841"/>
            <a:ext cx="396897" cy="41170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0873F8-64BC-D0F8-B6BE-A0CAEC47CB92}"/>
              </a:ext>
            </a:extLst>
          </p:cNvPr>
          <p:cNvCxnSpPr>
            <a:cxnSpLocks/>
          </p:cNvCxnSpPr>
          <p:nvPr/>
        </p:nvCxnSpPr>
        <p:spPr>
          <a:xfrm>
            <a:off x="4080516" y="771584"/>
            <a:ext cx="12032" cy="9696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52AE6D5-231F-361E-514B-AC4795ED7CD3}"/>
              </a:ext>
            </a:extLst>
          </p:cNvPr>
          <p:cNvCxnSpPr>
            <a:cxnSpLocks/>
          </p:cNvCxnSpPr>
          <p:nvPr/>
        </p:nvCxnSpPr>
        <p:spPr>
          <a:xfrm flipH="1">
            <a:off x="3214243" y="3647129"/>
            <a:ext cx="950494" cy="71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426724-DE42-BF4D-DFDB-FF3556B9BFD0}"/>
              </a:ext>
            </a:extLst>
          </p:cNvPr>
          <p:cNvCxnSpPr>
            <a:cxnSpLocks/>
          </p:cNvCxnSpPr>
          <p:nvPr/>
        </p:nvCxnSpPr>
        <p:spPr>
          <a:xfrm flipV="1">
            <a:off x="2793137" y="1753291"/>
            <a:ext cx="0" cy="750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494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1141</Words>
  <Application>Microsoft Macintosh PowerPoint</Application>
  <PresentationFormat>On-screen Show (4:3)</PresentationFormat>
  <Paragraphs>280</Paragraphs>
  <Slides>45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PowerPoint Presentation</vt:lpstr>
      <vt:lpstr>Team Introductions</vt:lpstr>
      <vt:lpstr>Team Introductions </vt:lpstr>
      <vt:lpstr>2022-2023 Overview</vt:lpstr>
      <vt:lpstr>Final Hydraulic Circuit </vt:lpstr>
      <vt:lpstr>Direct Drive</vt:lpstr>
      <vt:lpstr>Direct Charge</vt:lpstr>
      <vt:lpstr>Accumulator Drive</vt:lpstr>
      <vt:lpstr>Regenerative Braking </vt:lpstr>
      <vt:lpstr>MATLAB Simulink Model </vt:lpstr>
      <vt:lpstr>MATLAB Simulink Model </vt:lpstr>
      <vt:lpstr>MATLAB Simulink Model </vt:lpstr>
      <vt:lpstr>CAD</vt:lpstr>
      <vt:lpstr>CAE – Frame</vt:lpstr>
      <vt:lpstr>CAE – Pump Mount </vt:lpstr>
      <vt:lpstr>CAE – Reservoir Internal Flow</vt:lpstr>
      <vt:lpstr>CAE – Reservoir Mounting </vt:lpstr>
      <vt:lpstr>CAE – Reservoir Mounting </vt:lpstr>
      <vt:lpstr>CAE – Accumulator Mounting </vt:lpstr>
      <vt:lpstr>CAE – Accumulator Mounting </vt:lpstr>
      <vt:lpstr>Vehicle Construction</vt:lpstr>
      <vt:lpstr>Vehicle Construction</vt:lpstr>
      <vt:lpstr>Vehicle Construction</vt:lpstr>
      <vt:lpstr>Vehicle Construction </vt:lpstr>
      <vt:lpstr>Vehicle Construction </vt:lpstr>
      <vt:lpstr>Vehicle Construction</vt:lpstr>
      <vt:lpstr>Pneumatic Design</vt:lpstr>
      <vt:lpstr>Pneumatic Design</vt:lpstr>
      <vt:lpstr>Pneumatic Design</vt:lpstr>
      <vt:lpstr>Electrical System </vt:lpstr>
      <vt:lpstr>Electrical System </vt:lpstr>
      <vt:lpstr>PowerPoint Presentation</vt:lpstr>
      <vt:lpstr>Electrical System</vt:lpstr>
      <vt:lpstr>Vehicle Testing</vt:lpstr>
      <vt:lpstr>Vehicle Testing </vt:lpstr>
      <vt:lpstr>Vehicle Testing</vt:lpstr>
      <vt:lpstr>Vehicle Testing</vt:lpstr>
      <vt:lpstr>Calculations</vt:lpstr>
      <vt:lpstr>Lessons Learned</vt:lpstr>
      <vt:lpstr>Design Improvements</vt:lpstr>
      <vt:lpstr>Design Choices Matter!</vt:lpstr>
      <vt:lpstr>Design Choices Matter!</vt:lpstr>
      <vt:lpstr>Club Success</vt:lpstr>
      <vt:lpstr>Acknowledgments</vt:lpstr>
      <vt:lpstr>Questions?</vt:lpstr>
    </vt:vector>
  </TitlesOfParts>
  <Company>University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Alyssa Burger</dc:creator>
  <cp:lastModifiedBy>Laura Ruhala</cp:lastModifiedBy>
  <cp:revision>7</cp:revision>
  <cp:lastPrinted>2016-11-17T18:32:07Z</cp:lastPrinted>
  <dcterms:created xsi:type="dcterms:W3CDTF">2016-08-04T18:14:10Z</dcterms:created>
  <dcterms:modified xsi:type="dcterms:W3CDTF">2024-04-08T22:29:50Z</dcterms:modified>
</cp:coreProperties>
</file>