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262" r:id="rId6"/>
    <p:sldId id="302" r:id="rId7"/>
    <p:sldId id="287" r:id="rId8"/>
    <p:sldId id="271" r:id="rId9"/>
    <p:sldId id="272" r:id="rId10"/>
    <p:sldId id="288" r:id="rId11"/>
    <p:sldId id="263" r:id="rId12"/>
    <p:sldId id="305" r:id="rId13"/>
    <p:sldId id="301" r:id="rId14"/>
    <p:sldId id="300" r:id="rId15"/>
    <p:sldId id="265" r:id="rId16"/>
    <p:sldId id="306" r:id="rId17"/>
    <p:sldId id="278" r:id="rId18"/>
    <p:sldId id="280" r:id="rId19"/>
    <p:sldId id="281" r:id="rId20"/>
    <p:sldId id="282" r:id="rId21"/>
    <p:sldId id="267" r:id="rId22"/>
    <p:sldId id="296" r:id="rId23"/>
    <p:sldId id="304" r:id="rId24"/>
    <p:sldId id="266" r:id="rId25"/>
    <p:sldId id="26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113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B0ECBE-CBCF-524B-BEC3-9105B453A214}" type="datetimeFigureOut">
              <a:rPr lang="en-US" smtClean="0"/>
              <a:t>4/23/2024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9B8E15-19D7-064A-92D3-D9AAC08BA3BA}" type="slidenum">
              <a:rPr lang="en-US" smtClean="0"/>
              <a:t>‹#›</a:t>
            </a:fld>
            <a:endParaRPr lang="en-US"/>
          </a:p>
        </p:txBody>
      </p:sp>
    </p:spTree>
    <p:extLst>
      <p:ext uri="{BB962C8B-B14F-4D97-AF65-F5344CB8AC3E}">
        <p14:creationId xmlns:p14="http://schemas.microsoft.com/office/powerpoint/2010/main" val="4322362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FPVC_Logo-960x470.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7340"/>
            <a:ext cx="9144000" cy="4476750"/>
          </a:xfrm>
          <a:prstGeom prst="rect">
            <a:avLst/>
          </a:prstGeom>
        </p:spPr>
      </p:pic>
      <p:pic>
        <p:nvPicPr>
          <p:cNvPr id="8" name="Picture 7" descr="hp_ETF_logo.gi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8548" y="5218377"/>
            <a:ext cx="2768600" cy="1206500"/>
          </a:xfrm>
          <a:prstGeom prst="rect">
            <a:avLst/>
          </a:prstGeom>
        </p:spPr>
      </p:pic>
    </p:spTree>
    <p:extLst>
      <p:ext uri="{BB962C8B-B14F-4D97-AF65-F5344CB8AC3E}">
        <p14:creationId xmlns:p14="http://schemas.microsoft.com/office/powerpoint/2010/main" val="359893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ster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sz="4400" b="1">
                <a:latin typeface="+mj-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pic>
        <p:nvPicPr>
          <p:cNvPr id="7" name="Picture 6" descr="FPVC_Logo-960x47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26063" y="274638"/>
            <a:ext cx="2065994" cy="1011476"/>
          </a:xfrm>
          <a:prstGeom prst="rect">
            <a:avLst/>
          </a:prstGeom>
        </p:spPr>
      </p:pic>
      <p:sp>
        <p:nvSpPr>
          <p:cNvPr id="6" name="Slide Number Placeholder 5"/>
          <p:cNvSpPr>
            <a:spLocks noGrp="1"/>
          </p:cNvSpPr>
          <p:nvPr>
            <p:ph type="sldNum" sz="quarter" idx="12"/>
          </p:nvPr>
        </p:nvSpPr>
        <p:spPr/>
        <p:txBody>
          <a:bodyPr/>
          <a:lstStyle/>
          <a:p>
            <a:fld id="{F9DD5EDA-7EC5-C547-8E14-336FC64FA18A}" type="slidenum">
              <a:rPr lang="en-US" smtClean="0"/>
              <a:t>‹#›</a:t>
            </a:fld>
            <a:endParaRPr lang="en-US"/>
          </a:p>
        </p:txBody>
      </p:sp>
      <p:sp>
        <p:nvSpPr>
          <p:cNvPr id="4" name="Date Placeholder 3"/>
          <p:cNvSpPr>
            <a:spLocks noGrp="1"/>
          </p:cNvSpPr>
          <p:nvPr>
            <p:ph type="dt" sz="half" idx="10"/>
          </p:nvPr>
        </p:nvSpPr>
        <p:spPr/>
        <p:txBody>
          <a:bodyPr/>
          <a:lstStyle/>
          <a:p>
            <a:r>
              <a:rPr lang="en-US"/>
              <a:t>November 16, 2016</a:t>
            </a:r>
          </a:p>
        </p:txBody>
      </p:sp>
    </p:spTree>
    <p:extLst>
      <p:ext uri="{BB962C8B-B14F-4D97-AF65-F5344CB8AC3E}">
        <p14:creationId xmlns:p14="http://schemas.microsoft.com/office/powerpoint/2010/main" val="17048853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096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16, 2016</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ECFE6-CC61-EA4A-8360-C8928631EAE3}" type="slidenum">
              <a:rPr lang="en-US" smtClean="0"/>
              <a:t>‹#›</a:t>
            </a:fld>
            <a:endParaRPr lang="en-US"/>
          </a:p>
        </p:txBody>
      </p:sp>
    </p:spTree>
    <p:extLst>
      <p:ext uri="{BB962C8B-B14F-4D97-AF65-F5344CB8AC3E}">
        <p14:creationId xmlns:p14="http://schemas.microsoft.com/office/powerpoint/2010/main" val="1198816498"/>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49048" y="5183730"/>
            <a:ext cx="3052724" cy="923330"/>
          </a:xfrm>
          <a:prstGeom prst="rect">
            <a:avLst/>
          </a:prstGeom>
        </p:spPr>
        <p:txBody>
          <a:bodyPr wrap="square" lIns="91440" tIns="45720" rIns="91440" bIns="45720" anchor="t">
            <a:spAutoFit/>
          </a:bodyPr>
          <a:lstStyle/>
          <a:p>
            <a:pPr algn="r"/>
            <a:r>
              <a:rPr lang="en-US" b="1"/>
              <a:t>FINAL PRESENTATION</a:t>
            </a:r>
            <a:br>
              <a:rPr lang="en-US" b="1"/>
            </a:br>
            <a:r>
              <a:rPr lang="en-US" b="1"/>
              <a:t>Iowa State University</a:t>
            </a:r>
          </a:p>
          <a:p>
            <a:pPr algn="r"/>
            <a:r>
              <a:rPr lang="en-US" b="1">
                <a:solidFill>
                  <a:srgbClr val="000000"/>
                </a:solidFill>
                <a:latin typeface="Calibri"/>
                <a:cs typeface="Calibri"/>
              </a:rPr>
              <a:t> </a:t>
            </a:r>
            <a:r>
              <a:rPr lang="en-US" b="1"/>
              <a:t>04/22/2024</a:t>
            </a:r>
            <a:endParaRPr lang="en-US" b="1">
              <a:cs typeface="Calibri"/>
            </a:endParaRPr>
          </a:p>
        </p:txBody>
      </p:sp>
      <p:pic>
        <p:nvPicPr>
          <p:cNvPr id="1026" name="Picture 2">
            <a:extLst>
              <a:ext uri="{FF2B5EF4-FFF2-40B4-BE49-F238E27FC236}">
                <a16:creationId xmlns:a16="http://schemas.microsoft.com/office/drawing/2014/main" id="{4275BA07-A87E-B1F8-7823-5359A5807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994" y="5003225"/>
            <a:ext cx="2006299" cy="13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760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E3AD8-4A4F-8D4F-275A-9A1F441EF1D5}"/>
              </a:ext>
            </a:extLst>
          </p:cNvPr>
          <p:cNvSpPr>
            <a:spLocks noGrp="1"/>
          </p:cNvSpPr>
          <p:nvPr>
            <p:ph type="title"/>
          </p:nvPr>
        </p:nvSpPr>
        <p:spPr/>
        <p:txBody>
          <a:bodyPr/>
          <a:lstStyle/>
          <a:p>
            <a:r>
              <a:rPr lang="en-US">
                <a:ea typeface="Calibri"/>
                <a:cs typeface="Calibri"/>
              </a:rPr>
              <a:t>Designed Components</a:t>
            </a:r>
          </a:p>
        </p:txBody>
      </p:sp>
      <p:sp>
        <p:nvSpPr>
          <p:cNvPr id="5" name="TextBox 4">
            <a:extLst>
              <a:ext uri="{FF2B5EF4-FFF2-40B4-BE49-F238E27FC236}">
                <a16:creationId xmlns:a16="http://schemas.microsoft.com/office/drawing/2014/main" id="{789C31D1-EBE6-018C-06E3-58B0B0A2AE4C}"/>
              </a:ext>
            </a:extLst>
          </p:cNvPr>
          <p:cNvSpPr txBox="1"/>
          <p:nvPr/>
        </p:nvSpPr>
        <p:spPr>
          <a:xfrm>
            <a:off x="2720947" y="1891513"/>
            <a:ext cx="2014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Gearbox – Final Side 1/8th" thick steel. Dimensions are 6.75 x 9 inches</a:t>
            </a:r>
          </a:p>
        </p:txBody>
      </p:sp>
      <p:pic>
        <p:nvPicPr>
          <p:cNvPr id="7" name="Picture 6" descr="A white box with a hole&#10;&#10;Description automatically generated">
            <a:extLst>
              <a:ext uri="{FF2B5EF4-FFF2-40B4-BE49-F238E27FC236}">
                <a16:creationId xmlns:a16="http://schemas.microsoft.com/office/drawing/2014/main" id="{AA0BB375-36E2-A584-3042-3B01163DFBB1}"/>
              </a:ext>
            </a:extLst>
          </p:cNvPr>
          <p:cNvPicPr>
            <a:picLocks noChangeAspect="1"/>
          </p:cNvPicPr>
          <p:nvPr/>
        </p:nvPicPr>
        <p:blipFill>
          <a:blip r:embed="rId2"/>
          <a:stretch>
            <a:fillRect/>
          </a:stretch>
        </p:blipFill>
        <p:spPr>
          <a:xfrm>
            <a:off x="175955" y="4056133"/>
            <a:ext cx="2540994" cy="1982549"/>
          </a:xfrm>
          <a:prstGeom prst="rect">
            <a:avLst/>
          </a:prstGeom>
        </p:spPr>
      </p:pic>
      <p:sp>
        <p:nvSpPr>
          <p:cNvPr id="8" name="TextBox 7">
            <a:extLst>
              <a:ext uri="{FF2B5EF4-FFF2-40B4-BE49-F238E27FC236}">
                <a16:creationId xmlns:a16="http://schemas.microsoft.com/office/drawing/2014/main" id="{89BE6FD6-4CB1-8EF9-91DF-4E90974FCAF0}"/>
              </a:ext>
            </a:extLst>
          </p:cNvPr>
          <p:cNvSpPr txBox="1"/>
          <p:nvPr/>
        </p:nvSpPr>
        <p:spPr>
          <a:xfrm>
            <a:off x="2852442" y="4865335"/>
            <a:ext cx="1751926"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Pump Mount </a:t>
            </a:r>
            <a:endParaRPr lang="en-US"/>
          </a:p>
        </p:txBody>
      </p:sp>
      <p:pic>
        <p:nvPicPr>
          <p:cNvPr id="9" name="Picture 8" descr="A white metal plate with holes&#10;&#10;Description automatically generated">
            <a:extLst>
              <a:ext uri="{FF2B5EF4-FFF2-40B4-BE49-F238E27FC236}">
                <a16:creationId xmlns:a16="http://schemas.microsoft.com/office/drawing/2014/main" id="{13262B58-BA70-4E99-C713-A2F5F968EF8A}"/>
              </a:ext>
            </a:extLst>
          </p:cNvPr>
          <p:cNvPicPr>
            <a:picLocks noChangeAspect="1"/>
          </p:cNvPicPr>
          <p:nvPr/>
        </p:nvPicPr>
        <p:blipFill>
          <a:blip r:embed="rId3"/>
          <a:stretch>
            <a:fillRect/>
          </a:stretch>
        </p:blipFill>
        <p:spPr>
          <a:xfrm>
            <a:off x="172973" y="1608290"/>
            <a:ext cx="2546958" cy="2103931"/>
          </a:xfrm>
          <a:prstGeom prst="rect">
            <a:avLst/>
          </a:prstGeom>
        </p:spPr>
      </p:pic>
      <p:pic>
        <p:nvPicPr>
          <p:cNvPr id="10" name="Picture 9" descr="A white object with a hole&#10;&#10;Description automatically generated">
            <a:extLst>
              <a:ext uri="{FF2B5EF4-FFF2-40B4-BE49-F238E27FC236}">
                <a16:creationId xmlns:a16="http://schemas.microsoft.com/office/drawing/2014/main" id="{D2F0ADFF-AA89-2C9F-126B-443C6F4BCCD1}"/>
              </a:ext>
            </a:extLst>
          </p:cNvPr>
          <p:cNvPicPr>
            <a:picLocks noChangeAspect="1"/>
          </p:cNvPicPr>
          <p:nvPr/>
        </p:nvPicPr>
        <p:blipFill>
          <a:blip r:embed="rId4"/>
          <a:stretch>
            <a:fillRect/>
          </a:stretch>
        </p:blipFill>
        <p:spPr>
          <a:xfrm>
            <a:off x="4842282" y="4055878"/>
            <a:ext cx="2200613" cy="1983056"/>
          </a:xfrm>
          <a:prstGeom prst="rect">
            <a:avLst/>
          </a:prstGeom>
        </p:spPr>
      </p:pic>
      <p:sp>
        <p:nvSpPr>
          <p:cNvPr id="11" name="TextBox 10">
            <a:extLst>
              <a:ext uri="{FF2B5EF4-FFF2-40B4-BE49-F238E27FC236}">
                <a16:creationId xmlns:a16="http://schemas.microsoft.com/office/drawing/2014/main" id="{9332401A-E61B-1F2D-671A-9400A4FE2B09}"/>
              </a:ext>
            </a:extLst>
          </p:cNvPr>
          <p:cNvSpPr txBox="1"/>
          <p:nvPr/>
        </p:nvSpPr>
        <p:spPr>
          <a:xfrm>
            <a:off x="7161451" y="4774299"/>
            <a:ext cx="17721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Fluid Reservoir and Bracket. </a:t>
            </a:r>
          </a:p>
          <a:p>
            <a:r>
              <a:rPr lang="en-US">
                <a:ea typeface="Calibri"/>
                <a:cs typeface="Calibri"/>
              </a:rPr>
              <a:t>(Initial thought)</a:t>
            </a:r>
          </a:p>
        </p:txBody>
      </p:sp>
      <p:sp>
        <p:nvSpPr>
          <p:cNvPr id="17" name="TextBox 16">
            <a:extLst>
              <a:ext uri="{FF2B5EF4-FFF2-40B4-BE49-F238E27FC236}">
                <a16:creationId xmlns:a16="http://schemas.microsoft.com/office/drawing/2014/main" id="{512400D8-1EC3-2BE8-37B4-D9EEA382C281}"/>
              </a:ext>
            </a:extLst>
          </p:cNvPr>
          <p:cNvSpPr txBox="1"/>
          <p:nvPr/>
        </p:nvSpPr>
        <p:spPr>
          <a:xfrm>
            <a:off x="7161450" y="2407379"/>
            <a:ext cx="17519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Fluid Reservoir DWG</a:t>
            </a:r>
          </a:p>
        </p:txBody>
      </p:sp>
      <p:pic>
        <p:nvPicPr>
          <p:cNvPr id="18" name="Picture 17" descr="A blueprint of a mechanical device&#10;&#10;Description automatically generated">
            <a:extLst>
              <a:ext uri="{FF2B5EF4-FFF2-40B4-BE49-F238E27FC236}">
                <a16:creationId xmlns:a16="http://schemas.microsoft.com/office/drawing/2014/main" id="{137271D4-14E7-BEB2-0A46-DFF843696363}"/>
              </a:ext>
            </a:extLst>
          </p:cNvPr>
          <p:cNvPicPr>
            <a:picLocks noChangeAspect="1"/>
          </p:cNvPicPr>
          <p:nvPr/>
        </p:nvPicPr>
        <p:blipFill>
          <a:blip r:embed="rId5"/>
          <a:stretch>
            <a:fillRect/>
          </a:stretch>
        </p:blipFill>
        <p:spPr>
          <a:xfrm>
            <a:off x="4732331" y="1729673"/>
            <a:ext cx="2552012" cy="1982548"/>
          </a:xfrm>
          <a:prstGeom prst="rect">
            <a:avLst/>
          </a:prstGeom>
        </p:spPr>
      </p:pic>
    </p:spTree>
    <p:extLst>
      <p:ext uri="{BB962C8B-B14F-4D97-AF65-F5344CB8AC3E}">
        <p14:creationId xmlns:p14="http://schemas.microsoft.com/office/powerpoint/2010/main" val="1869990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B796-817D-5308-2A4F-15C22BB3D61A}"/>
              </a:ext>
            </a:extLst>
          </p:cNvPr>
          <p:cNvSpPr>
            <a:spLocks noGrp="1"/>
          </p:cNvSpPr>
          <p:nvPr>
            <p:ph type="title"/>
          </p:nvPr>
        </p:nvSpPr>
        <p:spPr/>
        <p:txBody>
          <a:bodyPr/>
          <a:lstStyle/>
          <a:p>
            <a:r>
              <a:rPr lang="en-US">
                <a:cs typeface="Calibri"/>
              </a:rPr>
              <a:t>Current Vehicle State</a:t>
            </a:r>
          </a:p>
        </p:txBody>
      </p:sp>
      <p:pic>
        <p:nvPicPr>
          <p:cNvPr id="9" name="Content Placeholder 8" descr="A red and black bicycle with a black background&#10;&#10;Description automatically generated">
            <a:extLst>
              <a:ext uri="{FF2B5EF4-FFF2-40B4-BE49-F238E27FC236}">
                <a16:creationId xmlns:a16="http://schemas.microsoft.com/office/drawing/2014/main" id="{D44B8617-9BF4-6437-F613-EC1FF2C8B533}"/>
              </a:ext>
            </a:extLst>
          </p:cNvPr>
          <p:cNvPicPr>
            <a:picLocks noGrp="1" noChangeAspect="1"/>
          </p:cNvPicPr>
          <p:nvPr>
            <p:ph idx="1"/>
          </p:nvPr>
        </p:nvPicPr>
        <p:blipFill>
          <a:blip r:embed="rId2"/>
          <a:stretch>
            <a:fillRect/>
          </a:stretch>
        </p:blipFill>
        <p:spPr>
          <a:xfrm>
            <a:off x="1604456" y="1857054"/>
            <a:ext cx="6089198" cy="4551648"/>
          </a:xfrm>
        </p:spPr>
      </p:pic>
    </p:spTree>
    <p:extLst>
      <p:ext uri="{BB962C8B-B14F-4D97-AF65-F5344CB8AC3E}">
        <p14:creationId xmlns:p14="http://schemas.microsoft.com/office/powerpoint/2010/main" val="2111069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a:rPr>
              <a:t>Previous Hydraulic Circuit</a:t>
            </a:r>
            <a:endParaRPr lang="en-US"/>
          </a:p>
        </p:txBody>
      </p:sp>
      <p:pic>
        <p:nvPicPr>
          <p:cNvPr id="7" name="Picture 6" descr="Diagram, schematic&#10;&#10;Description automatically generated">
            <a:extLst>
              <a:ext uri="{FF2B5EF4-FFF2-40B4-BE49-F238E27FC236}">
                <a16:creationId xmlns:a16="http://schemas.microsoft.com/office/drawing/2014/main" id="{856F28F6-DD0E-DBEF-DB2F-C8431C2CB8E5}"/>
              </a:ext>
            </a:extLst>
          </p:cNvPr>
          <p:cNvPicPr>
            <a:picLocks noChangeAspect="1"/>
          </p:cNvPicPr>
          <p:nvPr/>
        </p:nvPicPr>
        <p:blipFill>
          <a:blip r:embed="rId2"/>
          <a:stretch>
            <a:fillRect/>
          </a:stretch>
        </p:blipFill>
        <p:spPr>
          <a:xfrm>
            <a:off x="345345" y="1867104"/>
            <a:ext cx="8210550" cy="3971925"/>
          </a:xfrm>
          <a:prstGeom prst="rect">
            <a:avLst/>
          </a:prstGeom>
        </p:spPr>
      </p:pic>
    </p:spTree>
    <p:extLst>
      <p:ext uri="{BB962C8B-B14F-4D97-AF65-F5344CB8AC3E}">
        <p14:creationId xmlns:p14="http://schemas.microsoft.com/office/powerpoint/2010/main" val="1494389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machine&#10;&#10;Description automatically generated">
            <a:extLst>
              <a:ext uri="{FF2B5EF4-FFF2-40B4-BE49-F238E27FC236}">
                <a16:creationId xmlns:a16="http://schemas.microsoft.com/office/drawing/2014/main" id="{6E482D00-C6DB-7E17-036F-BD3B950EB890}"/>
              </a:ext>
            </a:extLst>
          </p:cNvPr>
          <p:cNvPicPr>
            <a:picLocks noChangeAspect="1"/>
          </p:cNvPicPr>
          <p:nvPr/>
        </p:nvPicPr>
        <p:blipFill>
          <a:blip r:embed="rId2"/>
          <a:stretch>
            <a:fillRect/>
          </a:stretch>
        </p:blipFill>
        <p:spPr>
          <a:xfrm>
            <a:off x="273106" y="1901325"/>
            <a:ext cx="8638248" cy="4147775"/>
          </a:xfrm>
          <a:prstGeom prst="rect">
            <a:avLst/>
          </a:prstGeom>
        </p:spPr>
      </p:pic>
      <p:sp>
        <p:nvSpPr>
          <p:cNvPr id="2" name="Title 1">
            <a:extLst>
              <a:ext uri="{FF2B5EF4-FFF2-40B4-BE49-F238E27FC236}">
                <a16:creationId xmlns:a16="http://schemas.microsoft.com/office/drawing/2014/main" id="{B2514D53-A9DE-FD6D-9518-AC3D0CA632B8}"/>
              </a:ext>
            </a:extLst>
          </p:cNvPr>
          <p:cNvSpPr>
            <a:spLocks noGrp="1"/>
          </p:cNvSpPr>
          <p:nvPr>
            <p:ph type="title"/>
          </p:nvPr>
        </p:nvSpPr>
        <p:spPr/>
        <p:txBody>
          <a:bodyPr/>
          <a:lstStyle/>
          <a:p>
            <a:r>
              <a:rPr lang="en-US">
                <a:cs typeface="Calibri"/>
              </a:rPr>
              <a:t>Current Hydraulic Circuit</a:t>
            </a:r>
            <a:endParaRPr lang="en-US"/>
          </a:p>
        </p:txBody>
      </p:sp>
      <p:sp>
        <p:nvSpPr>
          <p:cNvPr id="5" name="Rectangle 4">
            <a:extLst>
              <a:ext uri="{FF2B5EF4-FFF2-40B4-BE49-F238E27FC236}">
                <a16:creationId xmlns:a16="http://schemas.microsoft.com/office/drawing/2014/main" id="{C918611E-AAAA-329F-4239-DAB2F4890703}"/>
              </a:ext>
            </a:extLst>
          </p:cNvPr>
          <p:cNvSpPr/>
          <p:nvPr/>
        </p:nvSpPr>
        <p:spPr>
          <a:xfrm>
            <a:off x="187016" y="2064155"/>
            <a:ext cx="3007833" cy="379756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AB3B4D96-6A91-58EB-FB76-492102825D50}"/>
              </a:ext>
            </a:extLst>
          </p:cNvPr>
          <p:cNvSpPr/>
          <p:nvPr/>
        </p:nvSpPr>
        <p:spPr>
          <a:xfrm>
            <a:off x="3294996" y="2064154"/>
            <a:ext cx="5665123" cy="379756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10">
            <a:extLst>
              <a:ext uri="{FF2B5EF4-FFF2-40B4-BE49-F238E27FC236}">
                <a16:creationId xmlns:a16="http://schemas.microsoft.com/office/drawing/2014/main" id="{7774E43B-27D4-88F8-E99A-C5FD82A40F77}"/>
              </a:ext>
            </a:extLst>
          </p:cNvPr>
          <p:cNvSpPr txBox="1"/>
          <p:nvPr/>
        </p:nvSpPr>
        <p:spPr>
          <a:xfrm>
            <a:off x="946975" y="1588993"/>
            <a:ext cx="144808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cs typeface="Calibri"/>
              </a:rPr>
              <a:t>Pedal Circuit </a:t>
            </a:r>
            <a:endParaRPr lang="en-US"/>
          </a:p>
        </p:txBody>
      </p:sp>
      <p:sp>
        <p:nvSpPr>
          <p:cNvPr id="8" name="TextBox 11">
            <a:extLst>
              <a:ext uri="{FF2B5EF4-FFF2-40B4-BE49-F238E27FC236}">
                <a16:creationId xmlns:a16="http://schemas.microsoft.com/office/drawing/2014/main" id="{F4D805A0-0263-1BF1-F7CE-A4FFE6DB9A0A}"/>
              </a:ext>
            </a:extLst>
          </p:cNvPr>
          <p:cNvSpPr txBox="1"/>
          <p:nvPr/>
        </p:nvSpPr>
        <p:spPr>
          <a:xfrm>
            <a:off x="4591965" y="1528302"/>
            <a:ext cx="312391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cs typeface="Calibri"/>
              </a:rPr>
              <a:t>Accumulator and Regen Circuit</a:t>
            </a:r>
          </a:p>
        </p:txBody>
      </p:sp>
      <p:sp>
        <p:nvSpPr>
          <p:cNvPr id="9" name="TextBox 8">
            <a:extLst>
              <a:ext uri="{FF2B5EF4-FFF2-40B4-BE49-F238E27FC236}">
                <a16:creationId xmlns:a16="http://schemas.microsoft.com/office/drawing/2014/main" id="{5C1ADD89-A6BE-2BBF-EBE7-01ED69A73EC5}"/>
              </a:ext>
            </a:extLst>
          </p:cNvPr>
          <p:cNvSpPr txBox="1"/>
          <p:nvPr/>
        </p:nvSpPr>
        <p:spPr>
          <a:xfrm>
            <a:off x="799088" y="5908701"/>
            <a:ext cx="758830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dirty="0">
                <a:cs typeface="Calibri"/>
              </a:rPr>
              <a:t>Improvements:</a:t>
            </a:r>
            <a:r>
              <a:rPr lang="en-US" sz="2000" dirty="0">
                <a:cs typeface="Calibri"/>
              </a:rPr>
              <a:t> </a:t>
            </a:r>
            <a:r>
              <a:rPr lang="en-US" dirty="0">
                <a:cs typeface="Calibri"/>
              </a:rPr>
              <a:t>One 4/3 DVC replaced with 4 2/2 DCV in parallel</a:t>
            </a:r>
          </a:p>
          <a:p>
            <a:pPr marL="285750" indent="-285750">
              <a:buFont typeface="Arial,Sans-Serif"/>
              <a:buChar char="•"/>
            </a:pPr>
            <a:r>
              <a:rPr lang="en-US" dirty="0">
                <a:cs typeface="Calibri"/>
              </a:rPr>
              <a:t>Manual valve taken out of circuit</a:t>
            </a:r>
            <a:endParaRPr lang="en-US">
              <a:ea typeface="Calibri"/>
              <a:cs typeface="Calibri"/>
            </a:endParaRPr>
          </a:p>
          <a:p>
            <a:pPr marL="285750" indent="-285750">
              <a:buFont typeface="Arial,Sans-Serif"/>
              <a:buChar char="•"/>
            </a:pPr>
            <a:r>
              <a:rPr lang="en-US" dirty="0">
                <a:ea typeface="Calibri"/>
                <a:cs typeface="Calibri"/>
              </a:rPr>
              <a:t>Added hand pump</a:t>
            </a:r>
          </a:p>
        </p:txBody>
      </p:sp>
    </p:spTree>
    <p:extLst>
      <p:ext uri="{BB962C8B-B14F-4D97-AF65-F5344CB8AC3E}">
        <p14:creationId xmlns:p14="http://schemas.microsoft.com/office/powerpoint/2010/main" val="1202870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E89E4-37AF-CBB4-2BB5-5CC20A1FA65C}"/>
              </a:ext>
            </a:extLst>
          </p:cNvPr>
          <p:cNvSpPr>
            <a:spLocks noGrp="1"/>
          </p:cNvSpPr>
          <p:nvPr>
            <p:ph type="title"/>
          </p:nvPr>
        </p:nvSpPr>
        <p:spPr/>
        <p:txBody>
          <a:bodyPr/>
          <a:lstStyle/>
          <a:p>
            <a:r>
              <a:rPr lang="en-US">
                <a:cs typeface="Calibri"/>
              </a:rPr>
              <a:t>Pedal Power </a:t>
            </a:r>
            <a:endParaRPr lang="en-US"/>
          </a:p>
        </p:txBody>
      </p:sp>
      <p:pic>
        <p:nvPicPr>
          <p:cNvPr id="4" name="Content Placeholder 3" descr="A diagram of a tire&#10;&#10;Description automatically generated">
            <a:extLst>
              <a:ext uri="{FF2B5EF4-FFF2-40B4-BE49-F238E27FC236}">
                <a16:creationId xmlns:a16="http://schemas.microsoft.com/office/drawing/2014/main" id="{93464A1D-858A-D94A-4193-3B4A816A2B47}"/>
              </a:ext>
            </a:extLst>
          </p:cNvPr>
          <p:cNvPicPr>
            <a:picLocks noGrp="1" noChangeAspect="1"/>
          </p:cNvPicPr>
          <p:nvPr>
            <p:ph idx="1"/>
          </p:nvPr>
        </p:nvPicPr>
        <p:blipFill>
          <a:blip r:embed="rId2"/>
          <a:stretch>
            <a:fillRect/>
          </a:stretch>
        </p:blipFill>
        <p:spPr>
          <a:xfrm>
            <a:off x="2506098" y="1805781"/>
            <a:ext cx="4131803" cy="4114800"/>
          </a:xfrm>
        </p:spPr>
      </p:pic>
    </p:spTree>
    <p:extLst>
      <p:ext uri="{BB962C8B-B14F-4D97-AF65-F5344CB8AC3E}">
        <p14:creationId xmlns:p14="http://schemas.microsoft.com/office/powerpoint/2010/main" val="2101678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F033-2ED0-8780-DBF2-30829D7D41B8}"/>
              </a:ext>
            </a:extLst>
          </p:cNvPr>
          <p:cNvSpPr>
            <a:spLocks noGrp="1"/>
          </p:cNvSpPr>
          <p:nvPr>
            <p:ph type="title"/>
          </p:nvPr>
        </p:nvSpPr>
        <p:spPr/>
        <p:txBody>
          <a:bodyPr/>
          <a:lstStyle/>
          <a:p>
            <a:r>
              <a:rPr lang="en-US">
                <a:cs typeface="Calibri"/>
              </a:rPr>
              <a:t>Accumulator Pressurization</a:t>
            </a:r>
          </a:p>
        </p:txBody>
      </p:sp>
      <p:pic>
        <p:nvPicPr>
          <p:cNvPr id="4" name="Content Placeholder 3" descr="A diagram of a machine&#10;&#10;Description automatically generated">
            <a:extLst>
              <a:ext uri="{FF2B5EF4-FFF2-40B4-BE49-F238E27FC236}">
                <a16:creationId xmlns:a16="http://schemas.microsoft.com/office/drawing/2014/main" id="{EB78C392-5E5C-3FE7-3296-36B4738C464E}"/>
              </a:ext>
            </a:extLst>
          </p:cNvPr>
          <p:cNvPicPr>
            <a:picLocks noGrp="1" noChangeAspect="1"/>
          </p:cNvPicPr>
          <p:nvPr>
            <p:ph idx="1"/>
          </p:nvPr>
        </p:nvPicPr>
        <p:blipFill>
          <a:blip r:embed="rId2"/>
          <a:stretch>
            <a:fillRect/>
          </a:stretch>
        </p:blipFill>
        <p:spPr>
          <a:xfrm>
            <a:off x="936745" y="1532218"/>
            <a:ext cx="7261916" cy="4292383"/>
          </a:xfrm>
        </p:spPr>
      </p:pic>
    </p:spTree>
    <p:extLst>
      <p:ext uri="{BB962C8B-B14F-4D97-AF65-F5344CB8AC3E}">
        <p14:creationId xmlns:p14="http://schemas.microsoft.com/office/powerpoint/2010/main" val="2334281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CABE-AA32-4778-E7DD-4E3ADA7425E9}"/>
              </a:ext>
            </a:extLst>
          </p:cNvPr>
          <p:cNvSpPr>
            <a:spLocks noGrp="1"/>
          </p:cNvSpPr>
          <p:nvPr>
            <p:ph type="title"/>
          </p:nvPr>
        </p:nvSpPr>
        <p:spPr/>
        <p:txBody>
          <a:bodyPr/>
          <a:lstStyle/>
          <a:p>
            <a:r>
              <a:rPr lang="en-US">
                <a:cs typeface="Calibri"/>
              </a:rPr>
              <a:t>Accumulator Power</a:t>
            </a:r>
            <a:endParaRPr lang="en-US"/>
          </a:p>
        </p:txBody>
      </p:sp>
      <p:pic>
        <p:nvPicPr>
          <p:cNvPr id="4" name="Content Placeholder 3" descr="A diagram of a machine&#10;&#10;Description automatically generated">
            <a:extLst>
              <a:ext uri="{FF2B5EF4-FFF2-40B4-BE49-F238E27FC236}">
                <a16:creationId xmlns:a16="http://schemas.microsoft.com/office/drawing/2014/main" id="{0F9EA530-22AC-4CEE-8F22-C87BD95D8138}"/>
              </a:ext>
            </a:extLst>
          </p:cNvPr>
          <p:cNvPicPr>
            <a:picLocks noGrp="1" noChangeAspect="1"/>
          </p:cNvPicPr>
          <p:nvPr>
            <p:ph idx="1"/>
          </p:nvPr>
        </p:nvPicPr>
        <p:blipFill>
          <a:blip r:embed="rId2"/>
          <a:stretch>
            <a:fillRect/>
          </a:stretch>
        </p:blipFill>
        <p:spPr>
          <a:xfrm>
            <a:off x="850804" y="1418947"/>
            <a:ext cx="7450984" cy="4407205"/>
          </a:xfrm>
        </p:spPr>
      </p:pic>
    </p:spTree>
    <p:extLst>
      <p:ext uri="{BB962C8B-B14F-4D97-AF65-F5344CB8AC3E}">
        <p14:creationId xmlns:p14="http://schemas.microsoft.com/office/powerpoint/2010/main" val="1974958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7D63-3592-B66C-D981-0B6664BA6E73}"/>
              </a:ext>
            </a:extLst>
          </p:cNvPr>
          <p:cNvSpPr>
            <a:spLocks noGrp="1"/>
          </p:cNvSpPr>
          <p:nvPr>
            <p:ph type="title"/>
          </p:nvPr>
        </p:nvSpPr>
        <p:spPr/>
        <p:txBody>
          <a:bodyPr/>
          <a:lstStyle/>
          <a:p>
            <a:r>
              <a:rPr lang="en-US">
                <a:cs typeface="Calibri"/>
              </a:rPr>
              <a:t>Regen Power</a:t>
            </a:r>
            <a:endParaRPr lang="en-US"/>
          </a:p>
        </p:txBody>
      </p:sp>
      <p:pic>
        <p:nvPicPr>
          <p:cNvPr id="4" name="Content Placeholder 3" descr="A diagram of a machine&#10;&#10;Description automatically generated">
            <a:extLst>
              <a:ext uri="{FF2B5EF4-FFF2-40B4-BE49-F238E27FC236}">
                <a16:creationId xmlns:a16="http://schemas.microsoft.com/office/drawing/2014/main" id="{8616151A-875F-D194-46A0-A81474AF2ED3}"/>
              </a:ext>
            </a:extLst>
          </p:cNvPr>
          <p:cNvPicPr>
            <a:picLocks noGrp="1" noChangeAspect="1"/>
          </p:cNvPicPr>
          <p:nvPr>
            <p:ph idx="1"/>
          </p:nvPr>
        </p:nvPicPr>
        <p:blipFill>
          <a:blip r:embed="rId2"/>
          <a:stretch>
            <a:fillRect/>
          </a:stretch>
        </p:blipFill>
        <p:spPr>
          <a:xfrm>
            <a:off x="859399" y="1413945"/>
            <a:ext cx="7416608" cy="4322673"/>
          </a:xfrm>
        </p:spPr>
      </p:pic>
    </p:spTree>
    <p:extLst>
      <p:ext uri="{BB962C8B-B14F-4D97-AF65-F5344CB8AC3E}">
        <p14:creationId xmlns:p14="http://schemas.microsoft.com/office/powerpoint/2010/main" val="3347401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diagram of a machine&#10;&#10;Description automatically generated">
            <a:extLst>
              <a:ext uri="{FF2B5EF4-FFF2-40B4-BE49-F238E27FC236}">
                <a16:creationId xmlns:a16="http://schemas.microsoft.com/office/drawing/2014/main" id="{48D88C57-7F05-25C0-F6AE-7D2F33EFC802}"/>
              </a:ext>
            </a:extLst>
          </p:cNvPr>
          <p:cNvPicPr>
            <a:picLocks noGrp="1" noChangeAspect="1"/>
          </p:cNvPicPr>
          <p:nvPr>
            <p:ph idx="1"/>
          </p:nvPr>
        </p:nvPicPr>
        <p:blipFill>
          <a:blip r:embed="rId2"/>
          <a:stretch>
            <a:fillRect/>
          </a:stretch>
        </p:blipFill>
        <p:spPr>
          <a:xfrm>
            <a:off x="625542" y="1591638"/>
            <a:ext cx="6420288" cy="4525963"/>
          </a:xfrm>
        </p:spPr>
      </p:pic>
      <p:sp>
        <p:nvSpPr>
          <p:cNvPr id="2" name="Title 1">
            <a:extLst>
              <a:ext uri="{FF2B5EF4-FFF2-40B4-BE49-F238E27FC236}">
                <a16:creationId xmlns:a16="http://schemas.microsoft.com/office/drawing/2014/main" id="{386E9230-C330-9BA6-42BA-A7796BCF0CBA}"/>
              </a:ext>
            </a:extLst>
          </p:cNvPr>
          <p:cNvSpPr>
            <a:spLocks noGrp="1"/>
          </p:cNvSpPr>
          <p:nvPr>
            <p:ph type="title"/>
          </p:nvPr>
        </p:nvSpPr>
        <p:spPr/>
        <p:txBody>
          <a:bodyPr/>
          <a:lstStyle/>
          <a:p>
            <a:r>
              <a:rPr lang="en-US">
                <a:cs typeface="Calibri"/>
              </a:rPr>
              <a:t>Pneumatic Circuit</a:t>
            </a:r>
            <a:endParaRPr lang="en-US"/>
          </a:p>
        </p:txBody>
      </p:sp>
      <p:sp>
        <p:nvSpPr>
          <p:cNvPr id="5" name="Rectangle 4">
            <a:extLst>
              <a:ext uri="{FF2B5EF4-FFF2-40B4-BE49-F238E27FC236}">
                <a16:creationId xmlns:a16="http://schemas.microsoft.com/office/drawing/2014/main" id="{80A1272E-8A82-36A5-3700-97437FDF9049}"/>
              </a:ext>
            </a:extLst>
          </p:cNvPr>
          <p:cNvSpPr/>
          <p:nvPr/>
        </p:nvSpPr>
        <p:spPr>
          <a:xfrm rot="-5400000">
            <a:off x="5263673" y="1096058"/>
            <a:ext cx="1184783" cy="217657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CBC4A3D-24F7-5D64-0DA9-C1D62BDEF374}"/>
              </a:ext>
            </a:extLst>
          </p:cNvPr>
          <p:cNvPicPr>
            <a:picLocks noChangeAspect="1"/>
          </p:cNvPicPr>
          <p:nvPr/>
        </p:nvPicPr>
        <p:blipFill>
          <a:blip r:embed="rId3"/>
          <a:stretch>
            <a:fillRect/>
          </a:stretch>
        </p:blipFill>
        <p:spPr>
          <a:xfrm>
            <a:off x="5854330" y="2996065"/>
            <a:ext cx="2743200" cy="666750"/>
          </a:xfrm>
          <a:prstGeom prst="rect">
            <a:avLst/>
          </a:prstGeom>
        </p:spPr>
      </p:pic>
    </p:spTree>
    <p:extLst>
      <p:ext uri="{BB962C8B-B14F-4D97-AF65-F5344CB8AC3E}">
        <p14:creationId xmlns:p14="http://schemas.microsoft.com/office/powerpoint/2010/main" val="2020774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F314-9018-49B2-2E05-66DA6BDFC130}"/>
              </a:ext>
            </a:extLst>
          </p:cNvPr>
          <p:cNvSpPr>
            <a:spLocks noGrp="1"/>
          </p:cNvSpPr>
          <p:nvPr>
            <p:ph type="title"/>
          </p:nvPr>
        </p:nvSpPr>
        <p:spPr/>
        <p:txBody>
          <a:bodyPr/>
          <a:lstStyle/>
          <a:p>
            <a:r>
              <a:rPr lang="en-US"/>
              <a:t>Electronics</a:t>
            </a:r>
          </a:p>
        </p:txBody>
      </p:sp>
      <p:sp>
        <p:nvSpPr>
          <p:cNvPr id="3" name="Content Placeholder 2">
            <a:extLst>
              <a:ext uri="{FF2B5EF4-FFF2-40B4-BE49-F238E27FC236}">
                <a16:creationId xmlns:a16="http://schemas.microsoft.com/office/drawing/2014/main" id="{032B2716-4857-7E47-312A-0A4EC936D249}"/>
              </a:ext>
            </a:extLst>
          </p:cNvPr>
          <p:cNvSpPr>
            <a:spLocks noGrp="1"/>
          </p:cNvSpPr>
          <p:nvPr>
            <p:ph idx="1"/>
          </p:nvPr>
        </p:nvSpPr>
        <p:spPr>
          <a:xfrm>
            <a:off x="578581" y="1630545"/>
            <a:ext cx="3822828" cy="4708034"/>
          </a:xfrm>
        </p:spPr>
        <p:txBody>
          <a:bodyPr vert="horz" lIns="91440" tIns="45720" rIns="91440" bIns="45720" rtlCol="0" anchor="t">
            <a:normAutofit fontScale="85000" lnSpcReduction="20000"/>
          </a:bodyPr>
          <a:lstStyle/>
          <a:p>
            <a:pPr marL="0" indent="0">
              <a:buNone/>
            </a:pPr>
            <a:endParaRPr lang="en-US" sz="2400"/>
          </a:p>
          <a:p>
            <a:r>
              <a:rPr lang="en-US" sz="2400"/>
              <a:t>2 – 12-volt interstate batteries (total 24 volt) powering four solenoids above the manifold connected by switches in the front of the bike.</a:t>
            </a:r>
          </a:p>
          <a:p>
            <a:endParaRPr lang="en-US" sz="2400"/>
          </a:p>
          <a:p>
            <a:r>
              <a:rPr lang="en-US" sz="2400"/>
              <a:t>Our original plan was to utilize the controller from previous team designs but have faced issues with software and time constraints. The use of the switches achieved the same goal with a simpler approach.</a:t>
            </a:r>
          </a:p>
        </p:txBody>
      </p:sp>
      <p:pic>
        <p:nvPicPr>
          <p:cNvPr id="4" name="Picture 3" descr="A close up of a machine&#10;&#10;Description automatically generated">
            <a:extLst>
              <a:ext uri="{FF2B5EF4-FFF2-40B4-BE49-F238E27FC236}">
                <a16:creationId xmlns:a16="http://schemas.microsoft.com/office/drawing/2014/main" id="{FEC9A102-AA72-68FE-B7B8-287CE989BED8}"/>
              </a:ext>
            </a:extLst>
          </p:cNvPr>
          <p:cNvPicPr>
            <a:picLocks noChangeAspect="1"/>
          </p:cNvPicPr>
          <p:nvPr/>
        </p:nvPicPr>
        <p:blipFill>
          <a:blip r:embed="rId2"/>
          <a:stretch>
            <a:fillRect/>
          </a:stretch>
        </p:blipFill>
        <p:spPr>
          <a:xfrm>
            <a:off x="4996830" y="1714499"/>
            <a:ext cx="3014284" cy="2265771"/>
          </a:xfrm>
          <a:prstGeom prst="rect">
            <a:avLst/>
          </a:prstGeom>
        </p:spPr>
      </p:pic>
      <p:pic>
        <p:nvPicPr>
          <p:cNvPr id="5" name="Picture 4" descr="A machine with wires and cables&#10;&#10;Description automatically generated">
            <a:extLst>
              <a:ext uri="{FF2B5EF4-FFF2-40B4-BE49-F238E27FC236}">
                <a16:creationId xmlns:a16="http://schemas.microsoft.com/office/drawing/2014/main" id="{9281F71F-7272-2D1F-854D-AE366242A4E0}"/>
              </a:ext>
            </a:extLst>
          </p:cNvPr>
          <p:cNvPicPr>
            <a:picLocks noChangeAspect="1"/>
          </p:cNvPicPr>
          <p:nvPr/>
        </p:nvPicPr>
        <p:blipFill>
          <a:blip r:embed="rId3"/>
          <a:stretch>
            <a:fillRect/>
          </a:stretch>
        </p:blipFill>
        <p:spPr>
          <a:xfrm rot="10800000">
            <a:off x="5001384" y="4234156"/>
            <a:ext cx="3133640" cy="2276897"/>
          </a:xfrm>
          <a:prstGeom prst="rect">
            <a:avLst/>
          </a:prstGeom>
        </p:spPr>
      </p:pic>
    </p:spTree>
    <p:extLst>
      <p:ext uri="{BB962C8B-B14F-4D97-AF65-F5344CB8AC3E}">
        <p14:creationId xmlns:p14="http://schemas.microsoft.com/office/powerpoint/2010/main" val="597794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Calibri"/>
                <a:cs typeface="Calibri"/>
              </a:rPr>
              <a:t>Team Introductions</a:t>
            </a:r>
            <a:endParaRPr lang="en-US"/>
          </a:p>
        </p:txBody>
      </p:sp>
      <p:pic>
        <p:nvPicPr>
          <p:cNvPr id="2060" name="Picture 12">
            <a:extLst>
              <a:ext uri="{FF2B5EF4-FFF2-40B4-BE49-F238E27FC236}">
                <a16:creationId xmlns:a16="http://schemas.microsoft.com/office/drawing/2014/main" id="{373D0097-E534-FBD1-A70E-093F97173A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18" r="12884" b="30216"/>
          <a:stretch/>
        </p:blipFill>
        <p:spPr bwMode="auto">
          <a:xfrm>
            <a:off x="7535229" y="2157688"/>
            <a:ext cx="137672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336302A-1341-4EF0-881E-9F4D58B03D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9" t="3797" r="3226" b="2532"/>
          <a:stretch/>
        </p:blipFill>
        <p:spPr bwMode="auto">
          <a:xfrm>
            <a:off x="2086667" y="5038087"/>
            <a:ext cx="2206864" cy="141195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EAC7886-BF17-2DB8-65B9-778756B1B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370" y="4832100"/>
            <a:ext cx="1725872" cy="18212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CD9BD4-5FDC-05DE-B571-BFB6DDF32636}"/>
              </a:ext>
            </a:extLst>
          </p:cNvPr>
          <p:cNvSpPr txBox="1"/>
          <p:nvPr/>
        </p:nvSpPr>
        <p:spPr>
          <a:xfrm>
            <a:off x="506848" y="1567068"/>
            <a:ext cx="1273538" cy="646331"/>
          </a:xfrm>
          <a:prstGeom prst="rect">
            <a:avLst/>
          </a:prstGeom>
          <a:noFill/>
        </p:spPr>
        <p:txBody>
          <a:bodyPr wrap="square" lIns="91440" tIns="45720" rIns="91440" bIns="45720" rtlCol="0" anchor="t">
            <a:spAutoFit/>
          </a:bodyPr>
          <a:lstStyle/>
          <a:p>
            <a:pPr algn="ctr"/>
            <a:r>
              <a:rPr lang="en-US"/>
              <a:t>Michael T - Branstad</a:t>
            </a:r>
          </a:p>
        </p:txBody>
      </p:sp>
      <p:sp>
        <p:nvSpPr>
          <p:cNvPr id="8" name="TextBox 7">
            <a:extLst>
              <a:ext uri="{FF2B5EF4-FFF2-40B4-BE49-F238E27FC236}">
                <a16:creationId xmlns:a16="http://schemas.microsoft.com/office/drawing/2014/main" id="{6072517D-6953-77D9-59D2-B19B5A5AE188}"/>
              </a:ext>
            </a:extLst>
          </p:cNvPr>
          <p:cNvSpPr txBox="1"/>
          <p:nvPr/>
        </p:nvSpPr>
        <p:spPr>
          <a:xfrm>
            <a:off x="3839284" y="1759255"/>
            <a:ext cx="1323206" cy="369332"/>
          </a:xfrm>
          <a:prstGeom prst="rect">
            <a:avLst/>
          </a:prstGeom>
          <a:noFill/>
        </p:spPr>
        <p:txBody>
          <a:bodyPr wrap="square" lIns="91440" tIns="45720" rIns="91440" bIns="45720" rtlCol="0" anchor="t">
            <a:spAutoFit/>
          </a:bodyPr>
          <a:lstStyle/>
          <a:p>
            <a:pPr algn="ctr"/>
            <a:r>
              <a:rPr lang="en-US"/>
              <a:t>Jack Smith</a:t>
            </a:r>
            <a:endParaRPr lang="en-US">
              <a:ea typeface="Calibri"/>
              <a:cs typeface="Calibri"/>
            </a:endParaRPr>
          </a:p>
        </p:txBody>
      </p:sp>
      <p:sp>
        <p:nvSpPr>
          <p:cNvPr id="9" name="TextBox 8">
            <a:extLst>
              <a:ext uri="{FF2B5EF4-FFF2-40B4-BE49-F238E27FC236}">
                <a16:creationId xmlns:a16="http://schemas.microsoft.com/office/drawing/2014/main" id="{2CF6893A-3579-EFB2-8907-B41623329BC5}"/>
              </a:ext>
            </a:extLst>
          </p:cNvPr>
          <p:cNvSpPr txBox="1"/>
          <p:nvPr/>
        </p:nvSpPr>
        <p:spPr>
          <a:xfrm>
            <a:off x="2133524" y="1563988"/>
            <a:ext cx="1423969" cy="646331"/>
          </a:xfrm>
          <a:prstGeom prst="rect">
            <a:avLst/>
          </a:prstGeom>
          <a:noFill/>
        </p:spPr>
        <p:txBody>
          <a:bodyPr wrap="square" lIns="91440" tIns="45720" rIns="91440" bIns="45720" rtlCol="0" anchor="t">
            <a:spAutoFit/>
          </a:bodyPr>
          <a:lstStyle/>
          <a:p>
            <a:pPr algn="ctr"/>
            <a:r>
              <a:rPr lang="en-US"/>
              <a:t>Saul Huntley-Ayala</a:t>
            </a:r>
          </a:p>
        </p:txBody>
      </p:sp>
      <p:sp>
        <p:nvSpPr>
          <p:cNvPr id="10" name="TextBox 9">
            <a:extLst>
              <a:ext uri="{FF2B5EF4-FFF2-40B4-BE49-F238E27FC236}">
                <a16:creationId xmlns:a16="http://schemas.microsoft.com/office/drawing/2014/main" id="{05BE80F9-F2F1-25D2-5F85-30E53F20B9C9}"/>
              </a:ext>
            </a:extLst>
          </p:cNvPr>
          <p:cNvSpPr txBox="1"/>
          <p:nvPr/>
        </p:nvSpPr>
        <p:spPr>
          <a:xfrm>
            <a:off x="5524324" y="1718224"/>
            <a:ext cx="1719325" cy="369332"/>
          </a:xfrm>
          <a:prstGeom prst="rect">
            <a:avLst/>
          </a:prstGeom>
          <a:noFill/>
        </p:spPr>
        <p:txBody>
          <a:bodyPr wrap="square" lIns="91440" tIns="45720" rIns="91440" bIns="45720" rtlCol="0" anchor="t">
            <a:spAutoFit/>
          </a:bodyPr>
          <a:lstStyle/>
          <a:p>
            <a:pPr algn="ctr"/>
            <a:r>
              <a:rPr lang="en-US"/>
              <a:t>Ashley Althaus</a:t>
            </a:r>
          </a:p>
        </p:txBody>
      </p:sp>
      <p:sp>
        <p:nvSpPr>
          <p:cNvPr id="11" name="TextBox 10">
            <a:extLst>
              <a:ext uri="{FF2B5EF4-FFF2-40B4-BE49-F238E27FC236}">
                <a16:creationId xmlns:a16="http://schemas.microsoft.com/office/drawing/2014/main" id="{327D19A5-DE67-DCB1-A2E9-95873CBFD755}"/>
              </a:ext>
            </a:extLst>
          </p:cNvPr>
          <p:cNvSpPr txBox="1"/>
          <p:nvPr/>
        </p:nvSpPr>
        <p:spPr>
          <a:xfrm>
            <a:off x="7532419" y="1702418"/>
            <a:ext cx="1443030" cy="369332"/>
          </a:xfrm>
          <a:prstGeom prst="rect">
            <a:avLst/>
          </a:prstGeom>
          <a:noFill/>
        </p:spPr>
        <p:txBody>
          <a:bodyPr wrap="square" rtlCol="0">
            <a:spAutoFit/>
          </a:bodyPr>
          <a:lstStyle/>
          <a:p>
            <a:pPr algn="ctr"/>
            <a:r>
              <a:rPr lang="en-US"/>
              <a:t>Austin Nolley</a:t>
            </a:r>
          </a:p>
        </p:txBody>
      </p:sp>
      <p:sp>
        <p:nvSpPr>
          <p:cNvPr id="12" name="TextBox 11">
            <a:extLst>
              <a:ext uri="{FF2B5EF4-FFF2-40B4-BE49-F238E27FC236}">
                <a16:creationId xmlns:a16="http://schemas.microsoft.com/office/drawing/2014/main" id="{D617D2A9-CED2-92AF-7A45-0D92993E606F}"/>
              </a:ext>
            </a:extLst>
          </p:cNvPr>
          <p:cNvSpPr txBox="1"/>
          <p:nvPr/>
        </p:nvSpPr>
        <p:spPr>
          <a:xfrm>
            <a:off x="2023469" y="4484726"/>
            <a:ext cx="2336094" cy="369332"/>
          </a:xfrm>
          <a:prstGeom prst="rect">
            <a:avLst/>
          </a:prstGeom>
          <a:noFill/>
        </p:spPr>
        <p:txBody>
          <a:bodyPr wrap="square" rtlCol="0">
            <a:spAutoFit/>
          </a:bodyPr>
          <a:lstStyle/>
          <a:p>
            <a:pPr algn="ctr"/>
            <a:r>
              <a:rPr lang="en-US"/>
              <a:t>Dr. Brian Steward</a:t>
            </a:r>
          </a:p>
        </p:txBody>
      </p:sp>
      <p:sp>
        <p:nvSpPr>
          <p:cNvPr id="13" name="TextBox 12">
            <a:extLst>
              <a:ext uri="{FF2B5EF4-FFF2-40B4-BE49-F238E27FC236}">
                <a16:creationId xmlns:a16="http://schemas.microsoft.com/office/drawing/2014/main" id="{936997F2-A56D-38AD-E5B6-95410A57158B}"/>
              </a:ext>
            </a:extLst>
          </p:cNvPr>
          <p:cNvSpPr txBox="1"/>
          <p:nvPr/>
        </p:nvSpPr>
        <p:spPr>
          <a:xfrm>
            <a:off x="5326370" y="4357005"/>
            <a:ext cx="1725872" cy="369332"/>
          </a:xfrm>
          <a:prstGeom prst="rect">
            <a:avLst/>
          </a:prstGeom>
          <a:noFill/>
        </p:spPr>
        <p:txBody>
          <a:bodyPr wrap="square" rtlCol="0">
            <a:spAutoFit/>
          </a:bodyPr>
          <a:lstStyle/>
          <a:p>
            <a:pPr algn="ctr"/>
            <a:r>
              <a:rPr lang="en-US"/>
              <a:t>Dr. Saxon Ryan</a:t>
            </a:r>
          </a:p>
        </p:txBody>
      </p:sp>
      <p:pic>
        <p:nvPicPr>
          <p:cNvPr id="3" name="Picture 2" descr="A person smiling at camera&#10;&#10;Description automatically generated">
            <a:extLst>
              <a:ext uri="{FF2B5EF4-FFF2-40B4-BE49-F238E27FC236}">
                <a16:creationId xmlns:a16="http://schemas.microsoft.com/office/drawing/2014/main" id="{A589FAA6-2A66-20AC-54FD-C72F78284FCE}"/>
              </a:ext>
            </a:extLst>
          </p:cNvPr>
          <p:cNvPicPr>
            <a:picLocks noChangeAspect="1"/>
          </p:cNvPicPr>
          <p:nvPr/>
        </p:nvPicPr>
        <p:blipFill>
          <a:blip r:embed="rId5"/>
          <a:stretch>
            <a:fillRect/>
          </a:stretch>
        </p:blipFill>
        <p:spPr>
          <a:xfrm>
            <a:off x="5576804" y="2155390"/>
            <a:ext cx="1601466" cy="1829053"/>
          </a:xfrm>
          <a:prstGeom prst="rect">
            <a:avLst/>
          </a:prstGeom>
        </p:spPr>
      </p:pic>
      <p:pic>
        <p:nvPicPr>
          <p:cNvPr id="4" name="Picture 3" descr="A person with braces smiling&#10;&#10;Description automatically generated">
            <a:extLst>
              <a:ext uri="{FF2B5EF4-FFF2-40B4-BE49-F238E27FC236}">
                <a16:creationId xmlns:a16="http://schemas.microsoft.com/office/drawing/2014/main" id="{8522E3E4-96A4-F6A5-8EEC-81E4BA326F83}"/>
              </a:ext>
            </a:extLst>
          </p:cNvPr>
          <p:cNvPicPr>
            <a:picLocks noChangeAspect="1"/>
          </p:cNvPicPr>
          <p:nvPr/>
        </p:nvPicPr>
        <p:blipFill>
          <a:blip r:embed="rId6"/>
          <a:stretch>
            <a:fillRect/>
          </a:stretch>
        </p:blipFill>
        <p:spPr>
          <a:xfrm>
            <a:off x="2130987" y="2206386"/>
            <a:ext cx="1432796" cy="1828210"/>
          </a:xfrm>
          <a:prstGeom prst="rect">
            <a:avLst/>
          </a:prstGeom>
        </p:spPr>
      </p:pic>
      <p:pic>
        <p:nvPicPr>
          <p:cNvPr id="6" name="Picture 5" descr="A person in a military uniform&#10;&#10;Description automatically generated">
            <a:extLst>
              <a:ext uri="{FF2B5EF4-FFF2-40B4-BE49-F238E27FC236}">
                <a16:creationId xmlns:a16="http://schemas.microsoft.com/office/drawing/2014/main" id="{9B682117-BCF5-1EBB-862C-995AA56BD104}"/>
              </a:ext>
            </a:extLst>
          </p:cNvPr>
          <p:cNvPicPr>
            <a:picLocks noChangeAspect="1"/>
          </p:cNvPicPr>
          <p:nvPr/>
        </p:nvPicPr>
        <p:blipFill>
          <a:blip r:embed="rId7"/>
          <a:stretch>
            <a:fillRect/>
          </a:stretch>
        </p:blipFill>
        <p:spPr>
          <a:xfrm>
            <a:off x="3908960" y="2155811"/>
            <a:ext cx="1315967" cy="1828210"/>
          </a:xfrm>
          <a:prstGeom prst="rect">
            <a:avLst/>
          </a:prstGeom>
        </p:spPr>
      </p:pic>
      <p:pic>
        <p:nvPicPr>
          <p:cNvPr id="14" name="Picture 13" descr="A person smiling at the camera&#10;&#10;Description automatically generated">
            <a:extLst>
              <a:ext uri="{FF2B5EF4-FFF2-40B4-BE49-F238E27FC236}">
                <a16:creationId xmlns:a16="http://schemas.microsoft.com/office/drawing/2014/main" id="{DC8E1F8F-D71B-4B6B-F0D6-B5706A1C1D18}"/>
              </a:ext>
            </a:extLst>
          </p:cNvPr>
          <p:cNvPicPr>
            <a:picLocks noChangeAspect="1"/>
          </p:cNvPicPr>
          <p:nvPr/>
        </p:nvPicPr>
        <p:blipFill>
          <a:blip r:embed="rId8"/>
          <a:stretch>
            <a:fillRect/>
          </a:stretch>
        </p:blipFill>
        <p:spPr>
          <a:xfrm>
            <a:off x="456778" y="2208409"/>
            <a:ext cx="1372445" cy="1824165"/>
          </a:xfrm>
          <a:prstGeom prst="rect">
            <a:avLst/>
          </a:prstGeom>
        </p:spPr>
      </p:pic>
    </p:spTree>
    <p:extLst>
      <p:ext uri="{BB962C8B-B14F-4D97-AF65-F5344CB8AC3E}">
        <p14:creationId xmlns:p14="http://schemas.microsoft.com/office/powerpoint/2010/main" val="36315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C5F6-8A0B-E43B-6E2A-75FE41A6A53E}"/>
              </a:ext>
            </a:extLst>
          </p:cNvPr>
          <p:cNvSpPr>
            <a:spLocks noGrp="1"/>
          </p:cNvSpPr>
          <p:nvPr>
            <p:ph type="title"/>
          </p:nvPr>
        </p:nvSpPr>
        <p:spPr>
          <a:xfrm>
            <a:off x="305474" y="345443"/>
            <a:ext cx="6096000" cy="1143000"/>
          </a:xfrm>
        </p:spPr>
        <p:txBody>
          <a:bodyPr/>
          <a:lstStyle/>
          <a:p>
            <a:r>
              <a:rPr lang="en-US">
                <a:ea typeface="Calibri"/>
                <a:cs typeface="Calibri"/>
              </a:rPr>
              <a:t>Hardware Selection</a:t>
            </a:r>
            <a:br>
              <a:rPr lang="en-US">
                <a:ea typeface="Calibri"/>
                <a:cs typeface="Calibri"/>
              </a:rPr>
            </a:br>
            <a:endParaRPr lang="en-US" sz="2400" i="1">
              <a:ea typeface="Calibri"/>
              <a:cs typeface="Calibri"/>
            </a:endParaRPr>
          </a:p>
        </p:txBody>
      </p:sp>
      <p:pic>
        <p:nvPicPr>
          <p:cNvPr id="4" name="Content Placeholder 3" descr="A table with numbers and text&#10;&#10;Description automatically generated">
            <a:extLst>
              <a:ext uri="{FF2B5EF4-FFF2-40B4-BE49-F238E27FC236}">
                <a16:creationId xmlns:a16="http://schemas.microsoft.com/office/drawing/2014/main" id="{268DAD05-200C-7732-7FBA-31815490705B}"/>
              </a:ext>
            </a:extLst>
          </p:cNvPr>
          <p:cNvPicPr>
            <a:picLocks noGrp="1" noChangeAspect="1"/>
          </p:cNvPicPr>
          <p:nvPr>
            <p:ph idx="1"/>
          </p:nvPr>
        </p:nvPicPr>
        <p:blipFill>
          <a:blip r:embed="rId2"/>
          <a:stretch>
            <a:fillRect/>
          </a:stretch>
        </p:blipFill>
        <p:spPr>
          <a:xfrm>
            <a:off x="457200" y="1912836"/>
            <a:ext cx="8229600" cy="3900690"/>
          </a:xfrm>
        </p:spPr>
      </p:pic>
    </p:spTree>
    <p:extLst>
      <p:ext uri="{BB962C8B-B14F-4D97-AF65-F5344CB8AC3E}">
        <p14:creationId xmlns:p14="http://schemas.microsoft.com/office/powerpoint/2010/main" val="1571893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Calibri"/>
                <a:cs typeface="Calibri"/>
              </a:rPr>
              <a:t>Lessons Learned</a:t>
            </a:r>
            <a:endParaRPr lang="en-US"/>
          </a:p>
        </p:txBody>
      </p:sp>
      <p:sp>
        <p:nvSpPr>
          <p:cNvPr id="3" name="Content Placeholder 2"/>
          <p:cNvSpPr>
            <a:spLocks noGrp="1"/>
          </p:cNvSpPr>
          <p:nvPr>
            <p:ph idx="1"/>
          </p:nvPr>
        </p:nvSpPr>
        <p:spPr/>
        <p:txBody>
          <a:bodyPr vert="horz" lIns="91440" tIns="45720" rIns="91440" bIns="45720" rtlCol="0" anchor="t">
            <a:normAutofit/>
          </a:bodyPr>
          <a:lstStyle/>
          <a:p>
            <a:pPr marL="457200" indent="-457200"/>
            <a:r>
              <a:rPr lang="en-US" sz="2400"/>
              <a:t>Long lead times for components</a:t>
            </a:r>
          </a:p>
          <a:p>
            <a:r>
              <a:rPr lang="en-US" sz="2400"/>
              <a:t> Chain alignment and hardware must be precise</a:t>
            </a:r>
          </a:p>
          <a:p>
            <a:r>
              <a:rPr lang="en-US" sz="2400"/>
              <a:t> Utilize knowledge of industry professionals</a:t>
            </a:r>
          </a:p>
          <a:p>
            <a:pPr lvl="1"/>
            <a:r>
              <a:rPr lang="en-US" sz="2000"/>
              <a:t>Establishing mentors </a:t>
            </a:r>
          </a:p>
          <a:p>
            <a:pPr lvl="1"/>
            <a:r>
              <a:rPr lang="en-US" sz="2000"/>
              <a:t>Fostering relationships</a:t>
            </a:r>
          </a:p>
          <a:p>
            <a:r>
              <a:rPr lang="en-US" sz="2400"/>
              <a:t>Setting deadlines is essential</a:t>
            </a:r>
          </a:p>
          <a:p>
            <a:pPr lvl="1"/>
            <a:r>
              <a:rPr lang="en-US" sz="2000"/>
              <a:t>Planned worktimes and meetings</a:t>
            </a:r>
          </a:p>
          <a:p>
            <a:r>
              <a:rPr lang="en-US" sz="2400"/>
              <a:t>Communication with group members and mentors is important</a:t>
            </a:r>
          </a:p>
          <a:p>
            <a:endParaRPr lang="en-US" sz="2800"/>
          </a:p>
        </p:txBody>
      </p:sp>
    </p:spTree>
    <p:extLst>
      <p:ext uri="{BB962C8B-B14F-4D97-AF65-F5344CB8AC3E}">
        <p14:creationId xmlns:p14="http://schemas.microsoft.com/office/powerpoint/2010/main" val="3786552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8756" y="1619015"/>
            <a:ext cx="4786488" cy="1600259"/>
          </a:xfrm>
        </p:spPr>
        <p:txBody>
          <a:bodyPr vert="horz" lIns="91440" tIns="45720" rIns="91440" bIns="45720" rtlCol="0" anchor="t">
            <a:noAutofit/>
          </a:bodyPr>
          <a:lstStyle/>
          <a:p>
            <a:pPr marL="0" indent="0">
              <a:buNone/>
            </a:pPr>
            <a:r>
              <a:rPr lang="en-US" sz="7200"/>
              <a:t>Thank you!</a:t>
            </a:r>
          </a:p>
        </p:txBody>
      </p:sp>
      <p:pic>
        <p:nvPicPr>
          <p:cNvPr id="5" name="Picture 2" descr="Logo&#10;&#10;Description automatically generated">
            <a:extLst>
              <a:ext uri="{FF2B5EF4-FFF2-40B4-BE49-F238E27FC236}">
                <a16:creationId xmlns:a16="http://schemas.microsoft.com/office/drawing/2014/main" id="{B6F66B8C-2EC7-C171-0316-0C1018805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10" y="3187595"/>
            <a:ext cx="2006299" cy="13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502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BCD31-93D6-CDBB-E60D-623440ACAAC2}"/>
              </a:ext>
            </a:extLst>
          </p:cNvPr>
          <p:cNvSpPr>
            <a:spLocks noGrp="1"/>
          </p:cNvSpPr>
          <p:nvPr>
            <p:ph type="title"/>
          </p:nvPr>
        </p:nvSpPr>
        <p:spPr/>
        <p:txBody>
          <a:bodyPr/>
          <a:lstStyle/>
          <a:p>
            <a:r>
              <a:rPr lang="en-US">
                <a:cs typeface="Calibri"/>
              </a:rPr>
              <a:t>Overview</a:t>
            </a:r>
            <a:endParaRPr lang="en-US"/>
          </a:p>
        </p:txBody>
      </p:sp>
      <p:sp>
        <p:nvSpPr>
          <p:cNvPr id="3" name="Content Placeholder 2">
            <a:extLst>
              <a:ext uri="{FF2B5EF4-FFF2-40B4-BE49-F238E27FC236}">
                <a16:creationId xmlns:a16="http://schemas.microsoft.com/office/drawing/2014/main" id="{00DCB777-2704-2ECB-90E2-E7EBF83C2C90}"/>
              </a:ext>
            </a:extLst>
          </p:cNvPr>
          <p:cNvSpPr>
            <a:spLocks noGrp="1"/>
          </p:cNvSpPr>
          <p:nvPr>
            <p:ph idx="1"/>
          </p:nvPr>
        </p:nvSpPr>
        <p:spPr/>
        <p:txBody>
          <a:bodyPr vert="horz" lIns="91440" tIns="45720" rIns="91440" bIns="45720" rtlCol="0" anchor="t">
            <a:normAutofit/>
          </a:bodyPr>
          <a:lstStyle/>
          <a:p>
            <a:r>
              <a:rPr lang="en-US" sz="2400"/>
              <a:t>Vehicle Construction</a:t>
            </a:r>
          </a:p>
          <a:p>
            <a:pPr lvl="1"/>
            <a:r>
              <a:rPr lang="en-US" sz="2000"/>
              <a:t>Component Design</a:t>
            </a:r>
          </a:p>
          <a:p>
            <a:r>
              <a:rPr lang="en-US" sz="2400"/>
              <a:t>Final Vehicle</a:t>
            </a:r>
          </a:p>
          <a:p>
            <a:r>
              <a:rPr lang="en-US" sz="2400"/>
              <a:t>Hydraulic &amp; Pneumatic Circuits</a:t>
            </a:r>
          </a:p>
          <a:p>
            <a:r>
              <a:rPr lang="en-US" sz="2400"/>
              <a:t>Bike Changes &amp; Improvements</a:t>
            </a:r>
          </a:p>
          <a:p>
            <a:r>
              <a:rPr lang="en-US" sz="2400"/>
              <a:t>Electronic Controls &amp; Instrumentation</a:t>
            </a:r>
          </a:p>
          <a:p>
            <a:r>
              <a:rPr lang="en-US" sz="2400"/>
              <a:t>Lessons Learned</a:t>
            </a:r>
          </a:p>
          <a:p>
            <a:endParaRPr lang="en-US"/>
          </a:p>
        </p:txBody>
      </p:sp>
    </p:spTree>
    <p:extLst>
      <p:ext uri="{BB962C8B-B14F-4D97-AF65-F5344CB8AC3E}">
        <p14:creationId xmlns:p14="http://schemas.microsoft.com/office/powerpoint/2010/main" val="2385477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67D0-4436-F52B-3FC4-0E049ACAD7DB}"/>
              </a:ext>
            </a:extLst>
          </p:cNvPr>
          <p:cNvSpPr>
            <a:spLocks noGrp="1"/>
          </p:cNvSpPr>
          <p:nvPr>
            <p:ph type="title"/>
          </p:nvPr>
        </p:nvSpPr>
        <p:spPr/>
        <p:txBody>
          <a:bodyPr/>
          <a:lstStyle/>
          <a:p>
            <a:r>
              <a:rPr lang="en-US">
                <a:cs typeface="Calibri"/>
              </a:rPr>
              <a:t>Failure Investigation </a:t>
            </a:r>
            <a:endParaRPr lang="en-US"/>
          </a:p>
        </p:txBody>
      </p:sp>
      <p:sp>
        <p:nvSpPr>
          <p:cNvPr id="3" name="Content Placeholder 2">
            <a:extLst>
              <a:ext uri="{FF2B5EF4-FFF2-40B4-BE49-F238E27FC236}">
                <a16:creationId xmlns:a16="http://schemas.microsoft.com/office/drawing/2014/main" id="{148771DF-88BE-2C1A-9468-2FC1A6E8414E}"/>
              </a:ext>
            </a:extLst>
          </p:cNvPr>
          <p:cNvSpPr>
            <a:spLocks noGrp="1"/>
          </p:cNvSpPr>
          <p:nvPr>
            <p:ph idx="1"/>
          </p:nvPr>
        </p:nvSpPr>
        <p:spPr>
          <a:xfrm>
            <a:off x="561584" y="1548008"/>
            <a:ext cx="8229600" cy="4525963"/>
          </a:xfrm>
        </p:spPr>
        <p:txBody>
          <a:bodyPr vert="horz" lIns="91440" tIns="45720" rIns="91440" bIns="45720" rtlCol="0" anchor="t">
            <a:normAutofit/>
          </a:bodyPr>
          <a:lstStyle/>
          <a:p>
            <a:r>
              <a:rPr lang="en-US" dirty="0"/>
              <a:t>Last year we suspected one or more components failed during the competition. </a:t>
            </a:r>
          </a:p>
          <a:p>
            <a:r>
              <a:rPr lang="en-US" dirty="0"/>
              <a:t>Micro Pump, 2.8cc motor, reservoir design</a:t>
            </a:r>
          </a:p>
          <a:p>
            <a:endParaRPr lang="en-US"/>
          </a:p>
        </p:txBody>
      </p:sp>
      <p:pic>
        <p:nvPicPr>
          <p:cNvPr id="4" name="Picture 3" descr="A bicycle with a tank on it&#10;&#10;Description automatically generated">
            <a:extLst>
              <a:ext uri="{FF2B5EF4-FFF2-40B4-BE49-F238E27FC236}">
                <a16:creationId xmlns:a16="http://schemas.microsoft.com/office/drawing/2014/main" id="{F78FFB30-B36B-9140-F964-4FB2748268D8}"/>
              </a:ext>
            </a:extLst>
          </p:cNvPr>
          <p:cNvPicPr>
            <a:picLocks noChangeAspect="1"/>
          </p:cNvPicPr>
          <p:nvPr/>
        </p:nvPicPr>
        <p:blipFill>
          <a:blip r:embed="rId2"/>
          <a:stretch>
            <a:fillRect/>
          </a:stretch>
        </p:blipFill>
        <p:spPr>
          <a:xfrm>
            <a:off x="1639270" y="3304917"/>
            <a:ext cx="6074228" cy="3033939"/>
          </a:xfrm>
          <a:prstGeom prst="rect">
            <a:avLst/>
          </a:prstGeom>
        </p:spPr>
      </p:pic>
    </p:spTree>
    <p:extLst>
      <p:ext uri="{BB962C8B-B14F-4D97-AF65-F5344CB8AC3E}">
        <p14:creationId xmlns:p14="http://schemas.microsoft.com/office/powerpoint/2010/main" val="3389507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B391-C104-516E-66E2-5E82FAD8F44B}"/>
              </a:ext>
            </a:extLst>
          </p:cNvPr>
          <p:cNvSpPr>
            <a:spLocks noGrp="1"/>
          </p:cNvSpPr>
          <p:nvPr>
            <p:ph type="title"/>
          </p:nvPr>
        </p:nvSpPr>
        <p:spPr/>
        <p:txBody>
          <a:bodyPr/>
          <a:lstStyle/>
          <a:p>
            <a:r>
              <a:rPr lang="en-US"/>
              <a:t>Goals</a:t>
            </a:r>
          </a:p>
        </p:txBody>
      </p:sp>
      <p:sp>
        <p:nvSpPr>
          <p:cNvPr id="3" name="Content Placeholder 2">
            <a:extLst>
              <a:ext uri="{FF2B5EF4-FFF2-40B4-BE49-F238E27FC236}">
                <a16:creationId xmlns:a16="http://schemas.microsoft.com/office/drawing/2014/main" id="{B1FFD6AF-D28E-7BCB-D6B1-1B79FA069DF1}"/>
              </a:ext>
            </a:extLst>
          </p:cNvPr>
          <p:cNvSpPr>
            <a:spLocks noGrp="1"/>
          </p:cNvSpPr>
          <p:nvPr>
            <p:ph idx="1"/>
          </p:nvPr>
        </p:nvSpPr>
        <p:spPr>
          <a:xfrm>
            <a:off x="457199" y="1600200"/>
            <a:ext cx="8390467" cy="4525963"/>
          </a:xfrm>
        </p:spPr>
        <p:txBody>
          <a:bodyPr vert="horz" lIns="91440" tIns="45720" rIns="91440" bIns="45720" rtlCol="0" anchor="t">
            <a:normAutofit/>
          </a:bodyPr>
          <a:lstStyle/>
          <a:p>
            <a:r>
              <a:rPr lang="en-US"/>
              <a:t>Minimize Pressure Losses</a:t>
            </a:r>
          </a:p>
          <a:p>
            <a:pPr lvl="1"/>
            <a:r>
              <a:rPr lang="en-US" sz="2400"/>
              <a:t>Change size and orientation of solenoids</a:t>
            </a:r>
          </a:p>
          <a:p>
            <a:r>
              <a:rPr lang="en-US"/>
              <a:t>Maximize Direct Drive Efficiency</a:t>
            </a:r>
          </a:p>
          <a:p>
            <a:pPr lvl="1"/>
            <a:r>
              <a:rPr lang="en-US" sz="2400"/>
              <a:t>Resize human input pump</a:t>
            </a:r>
          </a:p>
          <a:p>
            <a:pPr lvl="1"/>
            <a:r>
              <a:rPr lang="en-US" sz="2400"/>
              <a:t>Replace the large chain reduction with a gear box for better packaging.</a:t>
            </a:r>
            <a:endParaRPr lang="en-US"/>
          </a:p>
          <a:p>
            <a:r>
              <a:rPr lang="en-US"/>
              <a:t>Finish on the Podium in the Competition</a:t>
            </a:r>
          </a:p>
          <a:p>
            <a:pPr lvl="1"/>
            <a:r>
              <a:rPr lang="en-US" sz="2400"/>
              <a:t>Finish first in efficiency test</a:t>
            </a:r>
          </a:p>
          <a:p>
            <a:pPr lvl="1"/>
            <a:r>
              <a:rPr lang="en-US" sz="2400"/>
              <a:t>Finish in top three in regen and sprint test</a:t>
            </a:r>
          </a:p>
          <a:p>
            <a:pPr lvl="1"/>
            <a:endParaRPr lang="en-US" sz="2400"/>
          </a:p>
        </p:txBody>
      </p:sp>
    </p:spTree>
    <p:extLst>
      <p:ext uri="{BB962C8B-B14F-4D97-AF65-F5344CB8AC3E}">
        <p14:creationId xmlns:p14="http://schemas.microsoft.com/office/powerpoint/2010/main" val="182045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0E00-D42F-29F1-72D4-3E2733B87495}"/>
              </a:ext>
            </a:extLst>
          </p:cNvPr>
          <p:cNvSpPr>
            <a:spLocks noGrp="1"/>
          </p:cNvSpPr>
          <p:nvPr>
            <p:ph type="title"/>
          </p:nvPr>
        </p:nvSpPr>
        <p:spPr/>
        <p:txBody>
          <a:bodyPr/>
          <a:lstStyle/>
          <a:p>
            <a:r>
              <a:rPr lang="en-US"/>
              <a:t>Design Choices</a:t>
            </a:r>
          </a:p>
        </p:txBody>
      </p:sp>
      <p:sp>
        <p:nvSpPr>
          <p:cNvPr id="3" name="Content Placeholder 2">
            <a:extLst>
              <a:ext uri="{FF2B5EF4-FFF2-40B4-BE49-F238E27FC236}">
                <a16:creationId xmlns:a16="http://schemas.microsoft.com/office/drawing/2014/main" id="{D4A7D31A-3741-5200-973B-38C176513406}"/>
              </a:ext>
            </a:extLst>
          </p:cNvPr>
          <p:cNvSpPr>
            <a:spLocks noGrp="1"/>
          </p:cNvSpPr>
          <p:nvPr>
            <p:ph idx="1"/>
          </p:nvPr>
        </p:nvSpPr>
        <p:spPr/>
        <p:txBody>
          <a:bodyPr vert="horz" lIns="91440" tIns="45720" rIns="91440" bIns="45720" rtlCol="0" anchor="t">
            <a:normAutofit fontScale="92500"/>
          </a:bodyPr>
          <a:lstStyle/>
          <a:p>
            <a:r>
              <a:rPr lang="en-US" dirty="0"/>
              <a:t>Design of new frame</a:t>
            </a:r>
          </a:p>
          <a:p>
            <a:pPr lvl="1"/>
            <a:r>
              <a:rPr lang="en-US" sz="2000" dirty="0"/>
              <a:t>Use extruded aluminum T-Slot channel framing | 80/20 brand</a:t>
            </a:r>
          </a:p>
          <a:p>
            <a:pPr lvl="1"/>
            <a:r>
              <a:rPr lang="en-US" sz="2000"/>
              <a:t>Enhanced rigidity where it was needed to maintain chain alignment</a:t>
            </a:r>
          </a:p>
          <a:p>
            <a:pPr lvl="1"/>
            <a:r>
              <a:rPr lang="en-US" sz="2000" dirty="0"/>
              <a:t>Redesign the fluid revisor and reintroduce a seat to the frame</a:t>
            </a:r>
          </a:p>
          <a:p>
            <a:pPr lvl="1"/>
            <a:r>
              <a:rPr lang="en-US" sz="2000" dirty="0"/>
              <a:t>Transfer several components from old frame to new frame</a:t>
            </a:r>
            <a:endParaRPr lang="en-US" dirty="0"/>
          </a:p>
          <a:p>
            <a:r>
              <a:rPr lang="en-US" dirty="0"/>
              <a:t>Design of New Circuit</a:t>
            </a:r>
          </a:p>
          <a:p>
            <a:pPr lvl="1"/>
            <a:r>
              <a:rPr lang="en-US" sz="2000" dirty="0"/>
              <a:t>Use of 4 2/2  normally closed DCV's in parallel</a:t>
            </a:r>
          </a:p>
          <a:p>
            <a:pPr lvl="1"/>
            <a:r>
              <a:rPr lang="en-US" sz="2000" dirty="0"/>
              <a:t>Increase available flow rate to reduce pressure drop</a:t>
            </a:r>
          </a:p>
          <a:p>
            <a:r>
              <a:rPr lang="en-US" dirty="0"/>
              <a:t>Design of New Gear Box</a:t>
            </a:r>
            <a:endParaRPr lang="en-US" sz="2400" dirty="0"/>
          </a:p>
          <a:p>
            <a:pPr lvl="1"/>
            <a:r>
              <a:rPr lang="en-US" sz="2000" dirty="0"/>
              <a:t>1:19.75 Gearbox ratio</a:t>
            </a:r>
          </a:p>
          <a:p>
            <a:pPr lvl="1"/>
            <a:r>
              <a:rPr lang="en-US" sz="2000" dirty="0"/>
              <a:t>1:82 Overall ratio</a:t>
            </a:r>
          </a:p>
          <a:p>
            <a:pPr lvl="1"/>
            <a:endParaRPr lang="en-US" sz="2000" dirty="0"/>
          </a:p>
          <a:p>
            <a:endParaRPr lang="en-US"/>
          </a:p>
          <a:p>
            <a:endParaRPr lang="en-US"/>
          </a:p>
          <a:p>
            <a:pPr marL="457200" lvl="1" indent="0">
              <a:buNone/>
            </a:pPr>
            <a:endParaRPr lang="en-US"/>
          </a:p>
        </p:txBody>
      </p:sp>
    </p:spTree>
    <p:extLst>
      <p:ext uri="{BB962C8B-B14F-4D97-AF65-F5344CB8AC3E}">
        <p14:creationId xmlns:p14="http://schemas.microsoft.com/office/powerpoint/2010/main" val="3296502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CB49-020F-5BFC-5C33-5AB76D6B1487}"/>
              </a:ext>
            </a:extLst>
          </p:cNvPr>
          <p:cNvSpPr>
            <a:spLocks noGrp="1"/>
          </p:cNvSpPr>
          <p:nvPr>
            <p:ph type="title"/>
          </p:nvPr>
        </p:nvSpPr>
        <p:spPr/>
        <p:txBody>
          <a:bodyPr/>
          <a:lstStyle/>
          <a:p>
            <a:r>
              <a:rPr lang="en-US">
                <a:cs typeface="Calibri"/>
              </a:rPr>
              <a:t>Testing</a:t>
            </a:r>
            <a:endParaRPr lang="en-US"/>
          </a:p>
        </p:txBody>
      </p:sp>
      <p:sp>
        <p:nvSpPr>
          <p:cNvPr id="3" name="Content Placeholder 2">
            <a:extLst>
              <a:ext uri="{FF2B5EF4-FFF2-40B4-BE49-F238E27FC236}">
                <a16:creationId xmlns:a16="http://schemas.microsoft.com/office/drawing/2014/main" id="{B4044D2E-7D37-2639-B428-E49A4F8BBA54}"/>
              </a:ext>
            </a:extLst>
          </p:cNvPr>
          <p:cNvSpPr>
            <a:spLocks noGrp="1"/>
          </p:cNvSpPr>
          <p:nvPr>
            <p:ph idx="1"/>
          </p:nvPr>
        </p:nvSpPr>
        <p:spPr/>
        <p:txBody>
          <a:bodyPr vert="horz" lIns="91440" tIns="45720" rIns="91440" bIns="45720" rtlCol="0" anchor="t">
            <a:normAutofit/>
          </a:bodyPr>
          <a:lstStyle/>
          <a:p>
            <a:r>
              <a:rPr lang="en-US"/>
              <a:t>Disassembled 0.3cc/rev micro pump </a:t>
            </a:r>
          </a:p>
          <a:p>
            <a:r>
              <a:rPr lang="en-US"/>
              <a:t>Tested micro pump with the old reservoir</a:t>
            </a:r>
          </a:p>
          <a:p>
            <a:r>
              <a:rPr lang="en-US"/>
              <a:t>Straight lined directly connected to 2.8cc/rev motor</a:t>
            </a:r>
          </a:p>
          <a:p>
            <a:endParaRPr lang="en-US"/>
          </a:p>
          <a:p>
            <a:pPr marL="0" indent="0">
              <a:buNone/>
            </a:pPr>
            <a:endParaRPr lang="en-US"/>
          </a:p>
        </p:txBody>
      </p:sp>
      <p:pic>
        <p:nvPicPr>
          <p:cNvPr id="4" name="Picture 3" descr="A machine with gears and chains&#10;&#10;Description automatically generated">
            <a:extLst>
              <a:ext uri="{FF2B5EF4-FFF2-40B4-BE49-F238E27FC236}">
                <a16:creationId xmlns:a16="http://schemas.microsoft.com/office/drawing/2014/main" id="{A5E44B67-EC3A-4927-E2D8-9205A6BCC14E}"/>
              </a:ext>
            </a:extLst>
          </p:cNvPr>
          <p:cNvPicPr>
            <a:picLocks noChangeAspect="1"/>
          </p:cNvPicPr>
          <p:nvPr/>
        </p:nvPicPr>
        <p:blipFill>
          <a:blip r:embed="rId2"/>
          <a:stretch>
            <a:fillRect/>
          </a:stretch>
        </p:blipFill>
        <p:spPr>
          <a:xfrm rot="5400000">
            <a:off x="3645354" y="3816804"/>
            <a:ext cx="3086100" cy="2310493"/>
          </a:xfrm>
          <a:prstGeom prst="rect">
            <a:avLst/>
          </a:prstGeom>
        </p:spPr>
      </p:pic>
    </p:spTree>
    <p:extLst>
      <p:ext uri="{BB962C8B-B14F-4D97-AF65-F5344CB8AC3E}">
        <p14:creationId xmlns:p14="http://schemas.microsoft.com/office/powerpoint/2010/main" val="2101960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Calibri"/>
                <a:cs typeface="Calibri"/>
              </a:rPr>
              <a:t>Vehicle Construction</a:t>
            </a:r>
            <a:endParaRPr lang="en-US"/>
          </a:p>
        </p:txBody>
      </p:sp>
      <p:sp>
        <p:nvSpPr>
          <p:cNvPr id="16" name="TextBox 1">
            <a:extLst>
              <a:ext uri="{FF2B5EF4-FFF2-40B4-BE49-F238E27FC236}">
                <a16:creationId xmlns:a16="http://schemas.microsoft.com/office/drawing/2014/main" id="{FF4A971E-8E26-C115-1823-A977EA6E0D14}"/>
              </a:ext>
            </a:extLst>
          </p:cNvPr>
          <p:cNvSpPr txBox="1"/>
          <p:nvPr/>
        </p:nvSpPr>
        <p:spPr>
          <a:xfrm>
            <a:off x="5824267" y="1547398"/>
            <a:ext cx="2907747" cy="15128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3540" indent="-383540">
              <a:lnSpc>
                <a:spcPct val="94000"/>
              </a:lnSpc>
              <a:spcBef>
                <a:spcPts val="1000"/>
              </a:spcBef>
              <a:spcAft>
                <a:spcPts val="200"/>
              </a:spcAft>
              <a:buFont typeface="Arial"/>
              <a:buChar char="•"/>
            </a:pPr>
            <a:endParaRPr lang="en-US">
              <a:ea typeface="+mn-lt"/>
              <a:cs typeface="+mn-lt"/>
            </a:endParaRPr>
          </a:p>
          <a:p>
            <a:pPr algn="ctr">
              <a:lnSpc>
                <a:spcPct val="94000"/>
              </a:lnSpc>
              <a:spcBef>
                <a:spcPts val="1000"/>
              </a:spcBef>
              <a:spcAft>
                <a:spcPts val="200"/>
              </a:spcAft>
            </a:pPr>
            <a:r>
              <a:rPr lang="en-US" sz="2000">
                <a:ea typeface="+mn-lt"/>
                <a:cs typeface="+mn-lt"/>
              </a:rPr>
              <a:t>Construction in progress</a:t>
            </a:r>
            <a:endParaRPr lang="en-US"/>
          </a:p>
          <a:p>
            <a:pPr marL="383540" indent="-383540">
              <a:lnSpc>
                <a:spcPct val="94000"/>
              </a:lnSpc>
              <a:spcBef>
                <a:spcPts val="1000"/>
              </a:spcBef>
              <a:spcAft>
                <a:spcPts val="200"/>
              </a:spcAft>
              <a:buFont typeface="Arial"/>
              <a:buChar char="•"/>
            </a:pPr>
            <a:endParaRPr lang="en-US"/>
          </a:p>
          <a:p>
            <a:endParaRPr lang="en-US">
              <a:ea typeface="+mn-lt"/>
              <a:cs typeface="+mn-lt"/>
            </a:endParaRPr>
          </a:p>
        </p:txBody>
      </p:sp>
      <p:sp>
        <p:nvSpPr>
          <p:cNvPr id="17" name="TextBox 1">
            <a:extLst>
              <a:ext uri="{FF2B5EF4-FFF2-40B4-BE49-F238E27FC236}">
                <a16:creationId xmlns:a16="http://schemas.microsoft.com/office/drawing/2014/main" id="{F34CDB6F-846A-029D-0634-9C701647D38B}"/>
              </a:ext>
            </a:extLst>
          </p:cNvPr>
          <p:cNvSpPr txBox="1"/>
          <p:nvPr/>
        </p:nvSpPr>
        <p:spPr>
          <a:xfrm>
            <a:off x="1581786" y="1039308"/>
            <a:ext cx="2901879" cy="19271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3540" indent="-383540">
              <a:lnSpc>
                <a:spcPct val="94000"/>
              </a:lnSpc>
              <a:spcBef>
                <a:spcPts val="1000"/>
              </a:spcBef>
              <a:spcAft>
                <a:spcPts val="200"/>
              </a:spcAft>
              <a:buFont typeface="Arial"/>
              <a:buChar char="•"/>
            </a:pPr>
            <a:endParaRPr lang="en-US">
              <a:ea typeface="+mn-lt"/>
              <a:cs typeface="+mn-lt"/>
            </a:endParaRPr>
          </a:p>
          <a:p>
            <a:pPr algn="ctr">
              <a:lnSpc>
                <a:spcPct val="94000"/>
              </a:lnSpc>
              <a:spcBef>
                <a:spcPts val="1000"/>
              </a:spcBef>
              <a:spcAft>
                <a:spcPts val="200"/>
              </a:spcAft>
            </a:pPr>
            <a:endParaRPr lang="en-US">
              <a:ea typeface="+mn-lt"/>
              <a:cs typeface="+mn-lt"/>
            </a:endParaRPr>
          </a:p>
          <a:p>
            <a:pPr algn="ctr">
              <a:lnSpc>
                <a:spcPct val="94000"/>
              </a:lnSpc>
              <a:spcBef>
                <a:spcPts val="1000"/>
              </a:spcBef>
              <a:spcAft>
                <a:spcPts val="200"/>
              </a:spcAft>
            </a:pPr>
            <a:r>
              <a:rPr lang="en-US" sz="2000">
                <a:ea typeface="Calibri"/>
                <a:cs typeface="Calibri"/>
              </a:rPr>
              <a:t>New Frame Design</a:t>
            </a:r>
          </a:p>
          <a:p>
            <a:pPr marL="383540" indent="-383540">
              <a:lnSpc>
                <a:spcPct val="94000"/>
              </a:lnSpc>
              <a:spcBef>
                <a:spcPts val="1000"/>
              </a:spcBef>
              <a:spcAft>
                <a:spcPts val="200"/>
              </a:spcAft>
              <a:buFont typeface="Arial"/>
              <a:buChar char="•"/>
            </a:pPr>
            <a:endParaRPr lang="en-US">
              <a:ea typeface="+mn-lt"/>
              <a:cs typeface="+mn-lt"/>
            </a:endParaRPr>
          </a:p>
          <a:p>
            <a:pPr algn="l"/>
            <a:endParaRPr lang="en-US"/>
          </a:p>
        </p:txBody>
      </p:sp>
      <p:pic>
        <p:nvPicPr>
          <p:cNvPr id="3" name="Picture 2">
            <a:extLst>
              <a:ext uri="{FF2B5EF4-FFF2-40B4-BE49-F238E27FC236}">
                <a16:creationId xmlns:a16="http://schemas.microsoft.com/office/drawing/2014/main" id="{E52B6B88-8712-9C07-0B62-8FE8894D5F24}"/>
              </a:ext>
            </a:extLst>
          </p:cNvPr>
          <p:cNvPicPr>
            <a:picLocks noChangeAspect="1"/>
          </p:cNvPicPr>
          <p:nvPr/>
        </p:nvPicPr>
        <p:blipFill>
          <a:blip r:embed="rId2"/>
          <a:stretch>
            <a:fillRect/>
          </a:stretch>
        </p:blipFill>
        <p:spPr>
          <a:xfrm>
            <a:off x="232647" y="2572580"/>
            <a:ext cx="2994054" cy="2147789"/>
          </a:xfrm>
          <a:prstGeom prst="rect">
            <a:avLst/>
          </a:prstGeom>
        </p:spPr>
      </p:pic>
      <p:pic>
        <p:nvPicPr>
          <p:cNvPr id="6" name="Picture 5" descr="A drawing of a ladder&#10;&#10;Description automatically generated">
            <a:extLst>
              <a:ext uri="{FF2B5EF4-FFF2-40B4-BE49-F238E27FC236}">
                <a16:creationId xmlns:a16="http://schemas.microsoft.com/office/drawing/2014/main" id="{BD81B99F-9314-1E3B-6700-9CC31B8D5C58}"/>
              </a:ext>
            </a:extLst>
          </p:cNvPr>
          <p:cNvPicPr>
            <a:picLocks noChangeAspect="1"/>
          </p:cNvPicPr>
          <p:nvPr/>
        </p:nvPicPr>
        <p:blipFill>
          <a:blip r:embed="rId3"/>
          <a:stretch>
            <a:fillRect/>
          </a:stretch>
        </p:blipFill>
        <p:spPr>
          <a:xfrm>
            <a:off x="3731500" y="2569221"/>
            <a:ext cx="1691117" cy="3600956"/>
          </a:xfrm>
          <a:prstGeom prst="rect">
            <a:avLst/>
          </a:prstGeom>
        </p:spPr>
      </p:pic>
      <p:pic>
        <p:nvPicPr>
          <p:cNvPr id="7" name="Picture 6" descr="A machine with a person&amp;#39;s legs&#10;&#10;Description automatically generated">
            <a:extLst>
              <a:ext uri="{FF2B5EF4-FFF2-40B4-BE49-F238E27FC236}">
                <a16:creationId xmlns:a16="http://schemas.microsoft.com/office/drawing/2014/main" id="{5E8273EF-5A02-2F82-1C15-D489E30FCBC2}"/>
              </a:ext>
            </a:extLst>
          </p:cNvPr>
          <p:cNvPicPr>
            <a:picLocks noChangeAspect="1"/>
          </p:cNvPicPr>
          <p:nvPr/>
        </p:nvPicPr>
        <p:blipFill>
          <a:blip r:embed="rId4"/>
          <a:stretch>
            <a:fillRect/>
          </a:stretch>
        </p:blipFill>
        <p:spPr>
          <a:xfrm>
            <a:off x="5826012" y="2570105"/>
            <a:ext cx="3095710" cy="1920089"/>
          </a:xfrm>
          <a:prstGeom prst="rect">
            <a:avLst/>
          </a:prstGeom>
        </p:spPr>
      </p:pic>
      <p:cxnSp>
        <p:nvCxnSpPr>
          <p:cNvPr id="8" name="Straight Arrow Connector 7">
            <a:extLst>
              <a:ext uri="{FF2B5EF4-FFF2-40B4-BE49-F238E27FC236}">
                <a16:creationId xmlns:a16="http://schemas.microsoft.com/office/drawing/2014/main" id="{B4DDE026-65E8-95FF-C7E8-9FD91E6C58A3}"/>
              </a:ext>
            </a:extLst>
          </p:cNvPr>
          <p:cNvCxnSpPr/>
          <p:nvPr/>
        </p:nvCxnSpPr>
        <p:spPr>
          <a:xfrm>
            <a:off x="5611827" y="2567198"/>
            <a:ext cx="34392" cy="3857878"/>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3720673-A098-7885-B551-123C196DCEA0}"/>
              </a:ext>
            </a:extLst>
          </p:cNvPr>
          <p:cNvSpPr txBox="1"/>
          <p:nvPr/>
        </p:nvSpPr>
        <p:spPr>
          <a:xfrm>
            <a:off x="404601" y="5057522"/>
            <a:ext cx="310734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ea typeface="Calibri"/>
                <a:cs typeface="Calibri"/>
              </a:rPr>
              <a:t>Members made of 45x90 and 45x45 extruded aluminum</a:t>
            </a:r>
          </a:p>
          <a:p>
            <a:pPr marL="285750" indent="-285750">
              <a:buFont typeface="Arial,Sans-Serif"/>
              <a:buChar char="•"/>
            </a:pPr>
            <a:r>
              <a:rPr lang="en-US">
                <a:ea typeface="Calibri"/>
                <a:cs typeface="Calibri"/>
              </a:rPr>
              <a:t>Makes for easy placement and chain alignment</a:t>
            </a:r>
            <a:endParaRPr lang="en-US" sz="2000">
              <a:ea typeface="Calibri"/>
              <a:cs typeface="Calibri"/>
            </a:endParaRPr>
          </a:p>
        </p:txBody>
      </p:sp>
    </p:spTree>
    <p:extLst>
      <p:ext uri="{BB962C8B-B14F-4D97-AF65-F5344CB8AC3E}">
        <p14:creationId xmlns:p14="http://schemas.microsoft.com/office/powerpoint/2010/main" val="252097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965C-6208-CD24-1DD9-91AE0125D4F2}"/>
              </a:ext>
            </a:extLst>
          </p:cNvPr>
          <p:cNvSpPr>
            <a:spLocks noGrp="1"/>
          </p:cNvSpPr>
          <p:nvPr>
            <p:ph type="title"/>
          </p:nvPr>
        </p:nvSpPr>
        <p:spPr/>
        <p:txBody>
          <a:bodyPr/>
          <a:lstStyle/>
          <a:p>
            <a:r>
              <a:rPr lang="en-US">
                <a:ea typeface="Calibri"/>
                <a:cs typeface="Calibri"/>
              </a:rPr>
              <a:t>Designed Components</a:t>
            </a:r>
            <a:endParaRPr lang="en-US"/>
          </a:p>
        </p:txBody>
      </p:sp>
      <p:pic>
        <p:nvPicPr>
          <p:cNvPr id="4" name="Content Placeholder 3" descr="A white rectangular object with holes&#10;&#10;Description automatically generated">
            <a:extLst>
              <a:ext uri="{FF2B5EF4-FFF2-40B4-BE49-F238E27FC236}">
                <a16:creationId xmlns:a16="http://schemas.microsoft.com/office/drawing/2014/main" id="{E7D64BEC-9986-A4E4-1778-DF527DABDCB2}"/>
              </a:ext>
            </a:extLst>
          </p:cNvPr>
          <p:cNvPicPr>
            <a:picLocks noGrp="1" noChangeAspect="1"/>
          </p:cNvPicPr>
          <p:nvPr>
            <p:ph idx="1"/>
          </p:nvPr>
        </p:nvPicPr>
        <p:blipFill>
          <a:blip r:embed="rId2"/>
          <a:stretch>
            <a:fillRect/>
          </a:stretch>
        </p:blipFill>
        <p:spPr>
          <a:xfrm>
            <a:off x="452348" y="1630545"/>
            <a:ext cx="3070518" cy="1936512"/>
          </a:xfrm>
        </p:spPr>
      </p:pic>
      <p:sp>
        <p:nvSpPr>
          <p:cNvPr id="6" name="TextBox 5">
            <a:extLst>
              <a:ext uri="{FF2B5EF4-FFF2-40B4-BE49-F238E27FC236}">
                <a16:creationId xmlns:a16="http://schemas.microsoft.com/office/drawing/2014/main" id="{E278E993-0D55-87E7-D032-3B50E2BEA72F}"/>
              </a:ext>
            </a:extLst>
          </p:cNvPr>
          <p:cNvSpPr txBox="1"/>
          <p:nvPr/>
        </p:nvSpPr>
        <p:spPr>
          <a:xfrm>
            <a:off x="3651531" y="2559104"/>
            <a:ext cx="1751926"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80-20 Bracket</a:t>
            </a:r>
            <a:endParaRPr lang="en-US"/>
          </a:p>
        </p:txBody>
      </p:sp>
      <p:pic>
        <p:nvPicPr>
          <p:cNvPr id="7" name="Picture 6" descr="A white circular object with holes&#10;&#10;Description automatically generated">
            <a:extLst>
              <a:ext uri="{FF2B5EF4-FFF2-40B4-BE49-F238E27FC236}">
                <a16:creationId xmlns:a16="http://schemas.microsoft.com/office/drawing/2014/main" id="{6F8E9D75-F93F-1184-B4E7-C992453DB026}"/>
              </a:ext>
            </a:extLst>
          </p:cNvPr>
          <p:cNvPicPr>
            <a:picLocks noChangeAspect="1"/>
          </p:cNvPicPr>
          <p:nvPr/>
        </p:nvPicPr>
        <p:blipFill>
          <a:blip r:embed="rId3"/>
          <a:stretch>
            <a:fillRect/>
          </a:stretch>
        </p:blipFill>
        <p:spPr>
          <a:xfrm>
            <a:off x="5270065" y="4263827"/>
            <a:ext cx="2295862" cy="2002105"/>
          </a:xfrm>
          <a:prstGeom prst="rect">
            <a:avLst/>
          </a:prstGeom>
        </p:spPr>
      </p:pic>
      <p:sp>
        <p:nvSpPr>
          <p:cNvPr id="8" name="TextBox 7">
            <a:extLst>
              <a:ext uri="{FF2B5EF4-FFF2-40B4-BE49-F238E27FC236}">
                <a16:creationId xmlns:a16="http://schemas.microsoft.com/office/drawing/2014/main" id="{DFB5F65F-1E0D-E5ED-625D-0B1C4EDE3535}"/>
              </a:ext>
            </a:extLst>
          </p:cNvPr>
          <p:cNvSpPr txBox="1"/>
          <p:nvPr/>
        </p:nvSpPr>
        <p:spPr>
          <a:xfrm>
            <a:off x="7717777" y="5128325"/>
            <a:ext cx="1751926"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Axle Spacer</a:t>
            </a:r>
            <a:endParaRPr lang="en-US" dirty="0"/>
          </a:p>
        </p:txBody>
      </p:sp>
      <p:pic>
        <p:nvPicPr>
          <p:cNvPr id="9" name="Picture 8" descr="A white square with holes&#10;&#10;Description automatically generated">
            <a:extLst>
              <a:ext uri="{FF2B5EF4-FFF2-40B4-BE49-F238E27FC236}">
                <a16:creationId xmlns:a16="http://schemas.microsoft.com/office/drawing/2014/main" id="{8CC8F112-F005-5752-1BBB-C7380736A292}"/>
              </a:ext>
            </a:extLst>
          </p:cNvPr>
          <p:cNvPicPr>
            <a:picLocks noChangeAspect="1"/>
          </p:cNvPicPr>
          <p:nvPr/>
        </p:nvPicPr>
        <p:blipFill>
          <a:blip r:embed="rId4"/>
          <a:stretch>
            <a:fillRect/>
          </a:stretch>
        </p:blipFill>
        <p:spPr>
          <a:xfrm>
            <a:off x="455176" y="4372117"/>
            <a:ext cx="3196354" cy="1876561"/>
          </a:xfrm>
          <a:prstGeom prst="rect">
            <a:avLst/>
          </a:prstGeom>
        </p:spPr>
      </p:pic>
      <p:pic>
        <p:nvPicPr>
          <p:cNvPr id="11" name="Picture 10" descr="A white object with a nut&#10;&#10;Description automatically generated">
            <a:extLst>
              <a:ext uri="{FF2B5EF4-FFF2-40B4-BE49-F238E27FC236}">
                <a16:creationId xmlns:a16="http://schemas.microsoft.com/office/drawing/2014/main" id="{C2B274C7-D4F6-03F7-0252-386D660A2097}"/>
              </a:ext>
            </a:extLst>
          </p:cNvPr>
          <p:cNvPicPr>
            <a:picLocks noChangeAspect="1"/>
          </p:cNvPicPr>
          <p:nvPr/>
        </p:nvPicPr>
        <p:blipFill>
          <a:blip r:embed="rId5"/>
          <a:stretch>
            <a:fillRect/>
          </a:stretch>
        </p:blipFill>
        <p:spPr>
          <a:xfrm>
            <a:off x="5274827" y="1544947"/>
            <a:ext cx="2286339" cy="2109239"/>
          </a:xfrm>
          <a:prstGeom prst="rect">
            <a:avLst/>
          </a:prstGeom>
        </p:spPr>
      </p:pic>
      <p:sp>
        <p:nvSpPr>
          <p:cNvPr id="12" name="TextBox 11">
            <a:extLst>
              <a:ext uri="{FF2B5EF4-FFF2-40B4-BE49-F238E27FC236}">
                <a16:creationId xmlns:a16="http://schemas.microsoft.com/office/drawing/2014/main" id="{D5D6145C-DA63-DFBD-0E4D-62A375FBEA82}"/>
              </a:ext>
            </a:extLst>
          </p:cNvPr>
          <p:cNvSpPr txBox="1"/>
          <p:nvPr/>
        </p:nvSpPr>
        <p:spPr>
          <a:xfrm>
            <a:off x="3520033" y="4986713"/>
            <a:ext cx="17519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Back Tire Bracket</a:t>
            </a:r>
          </a:p>
        </p:txBody>
      </p:sp>
      <p:sp>
        <p:nvSpPr>
          <p:cNvPr id="13" name="TextBox 12">
            <a:extLst>
              <a:ext uri="{FF2B5EF4-FFF2-40B4-BE49-F238E27FC236}">
                <a16:creationId xmlns:a16="http://schemas.microsoft.com/office/drawing/2014/main" id="{ADC4B700-B4A6-1C2B-D6D7-D95A0063E566}"/>
              </a:ext>
            </a:extLst>
          </p:cNvPr>
          <p:cNvSpPr txBox="1"/>
          <p:nvPr/>
        </p:nvSpPr>
        <p:spPr>
          <a:xfrm>
            <a:off x="7566051" y="2417493"/>
            <a:ext cx="17519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Bike Sprocket Adapter</a:t>
            </a:r>
          </a:p>
        </p:txBody>
      </p:sp>
    </p:spTree>
    <p:extLst>
      <p:ext uri="{BB962C8B-B14F-4D97-AF65-F5344CB8AC3E}">
        <p14:creationId xmlns:p14="http://schemas.microsoft.com/office/powerpoint/2010/main" val="3324105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8b0e38-5591-43d6-8aa3-2ee91d5bc55d" xsi:nil="true"/>
    <lcf76f155ced4ddcb4097134ff3c332f xmlns="22d24491-0b75-4a2f-958f-50368b02da21">
      <Terms xmlns="http://schemas.microsoft.com/office/infopath/2007/PartnerControls"/>
    </lcf76f155ced4ddcb4097134ff3c332f>
    <SharedWithUsers xmlns="938b0e38-5591-43d6-8aa3-2ee91d5bc55d">
      <UserInfo>
        <DisplayName>Dittmer, Lane J</DisplayName>
        <AccountId>23</AccountId>
        <AccountType/>
      </UserInfo>
      <UserInfo>
        <DisplayName>Schupbach, Trystian G</DisplayName>
        <AccountId>22</AccountId>
        <AccountType/>
      </UserInfo>
      <UserInfo>
        <DisplayName>Rowbotham, Theodore R</DisplayName>
        <AccountId>24</AccountId>
        <AccountType/>
      </UserInfo>
      <UserInfo>
        <DisplayName>Means, Benjamin R [A B E]</DisplayName>
        <AccountId>18</AccountId>
        <AccountType/>
      </UserInfo>
      <UserInfo>
        <DisplayName>Nolley, Austin</DisplayName>
        <AccountId>25</AccountId>
        <AccountType/>
      </UserInfo>
      <UserInfo>
        <DisplayName>Steward, Brian L [A&amp;BE]</DisplayName>
        <AccountId>15</AccountId>
        <AccountType/>
      </UserInfo>
      <UserInfo>
        <DisplayName>Quade, Benjamin P</DisplayName>
        <AccountId>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D3AEE2C1BF6E4E918ADFF24B2FDC05" ma:contentTypeVersion="16" ma:contentTypeDescription="Create a new document." ma:contentTypeScope="" ma:versionID="5120d5a781da05bfed3e77621db3a64b">
  <xsd:schema xmlns:xsd="http://www.w3.org/2001/XMLSchema" xmlns:xs="http://www.w3.org/2001/XMLSchema" xmlns:p="http://schemas.microsoft.com/office/2006/metadata/properties" xmlns:ns2="22d24491-0b75-4a2f-958f-50368b02da21" xmlns:ns3="938b0e38-5591-43d6-8aa3-2ee91d5bc55d" targetNamespace="http://schemas.microsoft.com/office/2006/metadata/properties" ma:root="true" ma:fieldsID="5547ec7d5c9d8c3fb24feca4d1a1d48a" ns2:_="" ns3:_="">
    <xsd:import namespace="22d24491-0b75-4a2f-958f-50368b02da21"/>
    <xsd:import namespace="938b0e38-5591-43d6-8aa3-2ee91d5bc5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d24491-0b75-4a2f-958f-50368b02da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de203d1-7cfb-462f-9308-eb621c314a9e"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8b0e38-5591-43d6-8aa3-2ee91d5bc55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bdeb763-c125-4e8f-8097-48e97b72769b}" ma:internalName="TaxCatchAll" ma:showField="CatchAllData" ma:web="938b0e38-5591-43d6-8aa3-2ee91d5bc55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72D7C0-EA7E-4F9B-BED3-289581DC6D37}">
  <ds:schemaRefs>
    <ds:schemaRef ds:uri="http://schemas.microsoft.com/office/infopath/2007/PartnerControls"/>
    <ds:schemaRef ds:uri="938b0e38-5591-43d6-8aa3-2ee91d5bc55d"/>
    <ds:schemaRef ds:uri="http://purl.org/dc/elements/1.1/"/>
    <ds:schemaRef ds:uri="http://schemas.microsoft.com/office/2006/metadata/properties"/>
    <ds:schemaRef ds:uri="http://purl.org/dc/terms/"/>
    <ds:schemaRef ds:uri="http://schemas.microsoft.com/office/2006/documentManagement/types"/>
    <ds:schemaRef ds:uri="http://www.w3.org/XML/1998/namespace"/>
    <ds:schemaRef ds:uri="http://schemas.openxmlformats.org/package/2006/metadata/core-properties"/>
    <ds:schemaRef ds:uri="22d24491-0b75-4a2f-958f-50368b02da21"/>
    <ds:schemaRef ds:uri="http://purl.org/dc/dcmitype/"/>
  </ds:schemaRefs>
</ds:datastoreItem>
</file>

<file path=customXml/itemProps2.xml><?xml version="1.0" encoding="utf-8"?>
<ds:datastoreItem xmlns:ds="http://schemas.openxmlformats.org/officeDocument/2006/customXml" ds:itemID="{E44118D9-C76E-40F4-8902-EC949CBE5E92}">
  <ds:schemaRefs>
    <ds:schemaRef ds:uri="http://schemas.microsoft.com/sharepoint/v3/contenttype/forms"/>
  </ds:schemaRefs>
</ds:datastoreItem>
</file>

<file path=customXml/itemProps3.xml><?xml version="1.0" encoding="utf-8"?>
<ds:datastoreItem xmlns:ds="http://schemas.openxmlformats.org/officeDocument/2006/customXml" ds:itemID="{8B159E87-3FC2-4A9D-A20A-5A46B5A61578}">
  <ds:schemaRefs>
    <ds:schemaRef ds:uri="22d24491-0b75-4a2f-958f-50368b02da21"/>
    <ds:schemaRef ds:uri="938b0e38-5591-43d6-8aa3-2ee91d5bc5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463</Words>
  <Application>Microsoft Office PowerPoint</Application>
  <PresentationFormat>On-screen Show (4:3)</PresentationFormat>
  <Paragraphs>96</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Arial,Sans-Serif</vt:lpstr>
      <vt:lpstr>Calibri</vt:lpstr>
      <vt:lpstr>Office Theme</vt:lpstr>
      <vt:lpstr>PowerPoint Presentation</vt:lpstr>
      <vt:lpstr>Team Introductions</vt:lpstr>
      <vt:lpstr>Overview</vt:lpstr>
      <vt:lpstr>Failure Investigation </vt:lpstr>
      <vt:lpstr>Goals</vt:lpstr>
      <vt:lpstr>Design Choices</vt:lpstr>
      <vt:lpstr>Testing</vt:lpstr>
      <vt:lpstr>Vehicle Construction</vt:lpstr>
      <vt:lpstr>Designed Components</vt:lpstr>
      <vt:lpstr>Designed Components</vt:lpstr>
      <vt:lpstr>Current Vehicle State</vt:lpstr>
      <vt:lpstr>Previous Hydraulic Circuit</vt:lpstr>
      <vt:lpstr>Current Hydraulic Circuit</vt:lpstr>
      <vt:lpstr>Pedal Power </vt:lpstr>
      <vt:lpstr>Accumulator Pressurization</vt:lpstr>
      <vt:lpstr>Accumulator Power</vt:lpstr>
      <vt:lpstr>Regen Power</vt:lpstr>
      <vt:lpstr>Pneumatic Circuit</vt:lpstr>
      <vt:lpstr>Electronics</vt:lpstr>
      <vt:lpstr>Hardware Selection </vt:lpstr>
      <vt:lpstr>Lessons Learned</vt:lpstr>
      <vt:lpstr>PowerPoint Presentation</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Burger</dc:creator>
  <cp:lastModifiedBy>Steward, Brian L [A&amp;BE]</cp:lastModifiedBy>
  <cp:revision>54</cp:revision>
  <cp:lastPrinted>2016-11-17T18:32:07Z</cp:lastPrinted>
  <dcterms:created xsi:type="dcterms:W3CDTF">2016-08-04T18:14:10Z</dcterms:created>
  <dcterms:modified xsi:type="dcterms:W3CDTF">2024-04-23T17:24:11Z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0x01010049D3AEE2C1BF6E4E918ADFF24B2FDC05</vt:lpwstr>
  </property>
  <property fmtid="{D5CDD505-2E9C-101B-9397-08002B2CF9AE}" pid="3" name="MediaServiceImageTags">
    <vt:lpwstr/>
  </property>
</Properties>
</file>